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1"/>
  </p:notesMasterIdLst>
  <p:sldIdLst>
    <p:sldId id="256" r:id="rId2"/>
    <p:sldId id="258" r:id="rId3"/>
    <p:sldId id="259" r:id="rId4"/>
    <p:sldId id="260" r:id="rId5"/>
    <p:sldId id="261" r:id="rId6"/>
    <p:sldId id="299" r:id="rId7"/>
    <p:sldId id="262" r:id="rId8"/>
    <p:sldId id="263" r:id="rId9"/>
    <p:sldId id="300" r:id="rId10"/>
    <p:sldId id="301" r:id="rId11"/>
    <p:sldId id="264" r:id="rId12"/>
    <p:sldId id="302" r:id="rId13"/>
    <p:sldId id="265" r:id="rId14"/>
    <p:sldId id="303" r:id="rId15"/>
    <p:sldId id="266" r:id="rId16"/>
    <p:sldId id="267" r:id="rId17"/>
    <p:sldId id="268" r:id="rId18"/>
    <p:sldId id="269" r:id="rId19"/>
    <p:sldId id="270" r:id="rId20"/>
    <p:sldId id="271" r:id="rId21"/>
    <p:sldId id="272" r:id="rId22"/>
    <p:sldId id="273" r:id="rId23"/>
    <p:sldId id="274" r:id="rId24"/>
    <p:sldId id="275" r:id="rId25"/>
    <p:sldId id="276"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Lst>
  <p:sldSz cx="9144000" cy="5143500" type="screen16x9"/>
  <p:notesSz cx="6858000" cy="9144000"/>
  <p:embeddedFontLst>
    <p:embeddedFont>
      <p:font typeface="Open Sans Medium" panose="020B0604020202020204" charset="0"/>
      <p:regular r:id="rId42"/>
      <p:bold r:id="rId43"/>
      <p:italic r:id="rId44"/>
      <p:boldItalic r:id="rId45"/>
    </p:embeddedFont>
    <p:embeddedFont>
      <p:font typeface="Open Sans SemiBold" panose="020B0706030804020204" pitchFamily="34" charset="0"/>
      <p:regular r:id="rId46"/>
      <p:bold r:id="rId47"/>
      <p:italic r:id="rId48"/>
      <p:boldItalic r:id="rId49"/>
    </p:embeddedFont>
    <p:embeddedFont>
      <p:font typeface="Proxima Nova" panose="020B0604020202020204" charset="0"/>
      <p:regular r:id="rId50"/>
      <p:bold r:id="rId51"/>
      <p:italic r:id="rId52"/>
      <p:boldItalic r:id="rId53"/>
    </p:embeddedFont>
    <p:embeddedFont>
      <p:font typeface="Roboto" panose="02000000000000000000" pitchFamily="2" charset="0"/>
      <p:regular r:id="rId54"/>
      <p:bold r:id="rId55"/>
      <p:italic r:id="rId56"/>
      <p:boldItalic r:id="rId57"/>
    </p:embeddedFont>
    <p:embeddedFont>
      <p:font typeface="Roboto SemiBold" panose="020B0604020202020204" charset="0"/>
      <p:regular r:id="rId58"/>
      <p:bold r:id="rId59"/>
      <p:italic r:id="rId60"/>
      <p:boldItalic r:id="rId61"/>
    </p:embeddedFont>
    <p:embeddedFont>
      <p:font typeface="Work Sans" pitchFamily="2"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E3AC914-B76C-470F-9B0F-30FC837F5661}">
  <a:tblStyle styleId="{4E3AC914-B76C-470F-9B0F-30FC837F566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692" autoAdjust="0"/>
  </p:normalViewPr>
  <p:slideViewPr>
    <p:cSldViewPr snapToGrid="0">
      <p:cViewPr varScale="1">
        <p:scale>
          <a:sx n="115" d="100"/>
          <a:sy n="115" d="100"/>
        </p:scale>
        <p:origin x="1494"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1.fntdata"/><Relationship Id="rId47" Type="http://schemas.openxmlformats.org/officeDocument/2006/relationships/font" Target="fonts/font6.fntdata"/><Relationship Id="rId63" Type="http://schemas.openxmlformats.org/officeDocument/2006/relationships/font" Target="fonts/font22.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2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font" Target="fonts/font23.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font" Target="fonts/font2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9.fntdata"/><Relationship Id="rId55"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3a7ab662cc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3a7ab662cc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e3e4f6d44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e3e4f6d4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e3e4f6d44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e3e4f6d44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e3e4f6d44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e3e4f6d44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There isn't a universally "better" method; it depends on the dataset size, computational resources, and specific problem.</a:t>
            </a:r>
          </a:p>
          <a:p>
            <a:r>
              <a:rPr lang="en-US" sz="1100" b="0" i="0" u="none" strike="noStrike" cap="none" dirty="0">
                <a:solidFill>
                  <a:srgbClr val="000000"/>
                </a:solidFill>
                <a:effectLst/>
                <a:latin typeface="Arial"/>
                <a:ea typeface="Arial"/>
                <a:cs typeface="Arial"/>
                <a:sym typeface="Arial"/>
              </a:rPr>
              <a:t>For </a:t>
            </a:r>
            <a:r>
              <a:rPr lang="en-US" sz="1100" b="1" i="0" u="none" strike="noStrike" cap="none" dirty="0">
                <a:solidFill>
                  <a:srgbClr val="000000"/>
                </a:solidFill>
                <a:effectLst/>
                <a:latin typeface="Arial"/>
                <a:ea typeface="Arial"/>
                <a:cs typeface="Arial"/>
                <a:sym typeface="Arial"/>
              </a:rPr>
              <a:t>very large datasets</a:t>
            </a:r>
            <a:r>
              <a:rPr lang="en-US" sz="1100" b="0" i="0" u="none" strike="noStrike" cap="none" dirty="0">
                <a:solidFill>
                  <a:srgbClr val="000000"/>
                </a:solidFill>
                <a:effectLst/>
                <a:latin typeface="Arial"/>
                <a:ea typeface="Arial"/>
                <a:cs typeface="Arial"/>
                <a:sym typeface="Arial"/>
              </a:rPr>
              <a:t> where memory is a constraint or you want faster initial convergence, </a:t>
            </a:r>
            <a:r>
              <a:rPr lang="en-US" sz="1100" b="1" i="0" u="none" strike="noStrike" cap="none" dirty="0">
                <a:solidFill>
                  <a:srgbClr val="000000"/>
                </a:solidFill>
                <a:effectLst/>
                <a:latin typeface="Arial"/>
                <a:ea typeface="Arial"/>
                <a:cs typeface="Arial"/>
                <a:sym typeface="Arial"/>
              </a:rPr>
              <a:t>SGD</a:t>
            </a:r>
            <a:r>
              <a:rPr lang="en-US" sz="1100" b="0" i="0" u="none" strike="noStrike" cap="none" dirty="0">
                <a:solidFill>
                  <a:srgbClr val="000000"/>
                </a:solidFill>
                <a:effectLst/>
                <a:latin typeface="Arial"/>
                <a:ea typeface="Arial"/>
                <a:cs typeface="Arial"/>
                <a:sym typeface="Arial"/>
              </a:rPr>
              <a:t> (or more commonly, its variant </a:t>
            </a:r>
            <a:r>
              <a:rPr lang="en-US" sz="1100" b="1" i="0" u="none" strike="noStrike" cap="none" dirty="0">
                <a:solidFill>
                  <a:srgbClr val="000000"/>
                </a:solidFill>
                <a:effectLst/>
                <a:latin typeface="Arial"/>
                <a:ea typeface="Arial"/>
                <a:cs typeface="Arial"/>
                <a:sym typeface="Arial"/>
              </a:rPr>
              <a:t>Mini-Batch Gradient Descent</a:t>
            </a:r>
            <a:r>
              <a:rPr lang="en-US" sz="1100" b="0" i="0" u="none" strike="noStrike" cap="none" dirty="0">
                <a:solidFill>
                  <a:srgbClr val="000000"/>
                </a:solidFill>
                <a:effectLst/>
                <a:latin typeface="Arial"/>
                <a:ea typeface="Arial"/>
                <a:cs typeface="Arial"/>
                <a:sym typeface="Arial"/>
              </a:rPr>
              <a:t>) is often preferred.</a:t>
            </a:r>
          </a:p>
          <a:p>
            <a:r>
              <a:rPr lang="en-US" sz="1100" b="0" i="0" u="none" strike="noStrike" cap="none" dirty="0">
                <a:solidFill>
                  <a:srgbClr val="000000"/>
                </a:solidFill>
                <a:effectLst/>
                <a:latin typeface="Arial"/>
                <a:ea typeface="Arial"/>
                <a:cs typeface="Arial"/>
                <a:sym typeface="Arial"/>
              </a:rPr>
              <a:t>For </a:t>
            </a:r>
            <a:r>
              <a:rPr lang="en-US" sz="1100" b="1" i="0" u="none" strike="noStrike" cap="none" dirty="0">
                <a:solidFill>
                  <a:srgbClr val="000000"/>
                </a:solidFill>
                <a:effectLst/>
                <a:latin typeface="Arial"/>
                <a:ea typeface="Arial"/>
                <a:cs typeface="Arial"/>
                <a:sym typeface="Arial"/>
              </a:rPr>
              <a:t>smaller datasets</a:t>
            </a:r>
            <a:r>
              <a:rPr lang="en-US" sz="1100" b="0" i="0" u="none" strike="noStrike" cap="none" dirty="0">
                <a:solidFill>
                  <a:srgbClr val="000000"/>
                </a:solidFill>
                <a:effectLst/>
                <a:latin typeface="Arial"/>
                <a:ea typeface="Arial"/>
                <a:cs typeface="Arial"/>
                <a:sym typeface="Arial"/>
              </a:rPr>
              <a:t> or when you need a very stable and precise convergence, </a:t>
            </a:r>
            <a:r>
              <a:rPr lang="en-US" sz="1100" b="1" i="0" u="none" strike="noStrike" cap="none" dirty="0">
                <a:solidFill>
                  <a:srgbClr val="000000"/>
                </a:solidFill>
                <a:effectLst/>
                <a:latin typeface="Arial"/>
                <a:ea typeface="Arial"/>
                <a:cs typeface="Arial"/>
                <a:sym typeface="Arial"/>
              </a:rPr>
              <a:t>Batch GD</a:t>
            </a:r>
            <a:r>
              <a:rPr lang="en-US" sz="1100" b="0" i="0" u="none" strike="noStrike" cap="none" dirty="0">
                <a:solidFill>
                  <a:srgbClr val="000000"/>
                </a:solidFill>
                <a:effectLst/>
                <a:latin typeface="Arial"/>
                <a:ea typeface="Arial"/>
                <a:cs typeface="Arial"/>
                <a:sym typeface="Arial"/>
              </a:rPr>
              <a:t> might be suitable.</a:t>
            </a:r>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e3e4f6d444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e3e4f6d444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e3e4f6d44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e3e4f6d44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e3e4f6d444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e3e4f6d44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"Nu </a:t>
            </a:r>
            <a:r>
              <a:rPr lang="en-US" sz="1100" b="0" i="0" u="none" strike="noStrike" cap="none" dirty="0" err="1">
                <a:solidFill>
                  <a:srgbClr val="000000"/>
                </a:solidFill>
                <a:effectLst/>
                <a:latin typeface="Arial"/>
                <a:ea typeface="Arial"/>
                <a:cs typeface="Arial"/>
                <a:sym typeface="Arial"/>
              </a:rPr>
              <a:t>neapărat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Depinde</a:t>
            </a:r>
            <a:r>
              <a:rPr lang="en-US" sz="1100" b="0" i="0" u="none" strike="noStrike" cap="none" dirty="0">
                <a:solidFill>
                  <a:srgbClr val="000000"/>
                </a:solidFill>
                <a:effectLst/>
                <a:latin typeface="Arial"/>
                <a:ea typeface="Arial"/>
                <a:cs typeface="Arial"/>
                <a:sym typeface="Arial"/>
              </a:rPr>
              <a:t> de forma </a:t>
            </a:r>
            <a:r>
              <a:rPr lang="en-US" sz="1100" b="0" i="0" u="none" strike="noStrike" cap="none" dirty="0" err="1">
                <a:solidFill>
                  <a:srgbClr val="000000"/>
                </a:solidFill>
                <a:effectLst/>
                <a:latin typeface="Arial"/>
                <a:ea typeface="Arial"/>
                <a:cs typeface="Arial"/>
                <a:sym typeface="Arial"/>
              </a:rPr>
              <a:t>funcției</a:t>
            </a:r>
            <a:r>
              <a:rPr lang="en-US" sz="1100" b="0" i="0" u="none" strike="noStrike" cap="none" dirty="0">
                <a:solidFill>
                  <a:srgbClr val="000000"/>
                </a:solidFill>
                <a:effectLst/>
                <a:latin typeface="Arial"/>
                <a:ea typeface="Arial"/>
                <a:cs typeface="Arial"/>
                <a:sym typeface="Arial"/>
              </a:rPr>
              <a:t>.</a:t>
            </a:r>
          </a:p>
          <a:p>
            <a:r>
              <a:rPr lang="en-US" sz="1100" b="0" i="0" u="none" strike="noStrike" cap="none" dirty="0" err="1">
                <a:solidFill>
                  <a:srgbClr val="000000"/>
                </a:solidFill>
                <a:effectLst/>
                <a:latin typeface="Arial"/>
                <a:ea typeface="Arial"/>
                <a:cs typeface="Arial"/>
                <a:sym typeface="Arial"/>
              </a:rPr>
              <a:t>Dacă</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funcția</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este</a:t>
            </a:r>
            <a:r>
              <a:rPr lang="en-US" sz="1100" b="0" i="0" u="none" strike="noStrike" cap="none" dirty="0">
                <a:solidFill>
                  <a:srgbClr val="000000"/>
                </a:solidFill>
                <a:effectLst/>
                <a:latin typeface="Arial"/>
                <a:ea typeface="Arial"/>
                <a:cs typeface="Arial"/>
                <a:sym typeface="Arial"/>
              </a:rPr>
              <a:t> </a:t>
            </a:r>
            <a:r>
              <a:rPr lang="en-US" sz="1100" b="1" i="0" u="none" strike="noStrike" cap="none" dirty="0" err="1">
                <a:solidFill>
                  <a:srgbClr val="000000"/>
                </a:solidFill>
                <a:effectLst/>
                <a:latin typeface="Arial"/>
                <a:ea typeface="Arial"/>
                <a:cs typeface="Arial"/>
                <a:sym typeface="Arial"/>
              </a:rPr>
              <a:t>convexă</a:t>
            </a:r>
            <a:r>
              <a:rPr lang="en-US" sz="1100" b="0" i="0" u="none" strike="noStrike" cap="none" dirty="0">
                <a:solidFill>
                  <a:srgbClr val="000000"/>
                </a:solidFill>
                <a:effectLst/>
                <a:latin typeface="Arial"/>
                <a:ea typeface="Arial"/>
                <a:cs typeface="Arial"/>
                <a:sym typeface="Arial"/>
              </a:rPr>
              <a:t> (cum </a:t>
            </a:r>
            <a:r>
              <a:rPr lang="en-US" sz="1100" b="0" i="0" u="none" strike="noStrike" cap="none" dirty="0" err="1">
                <a:solidFill>
                  <a:srgbClr val="000000"/>
                </a:solidFill>
                <a:effectLst/>
                <a:latin typeface="Arial"/>
                <a:ea typeface="Arial"/>
                <a:cs typeface="Arial"/>
                <a:sym typeface="Arial"/>
              </a:rPr>
              <a:t>ar</a:t>
            </a:r>
            <a:r>
              <a:rPr lang="en-US" sz="1100" b="0" i="0" u="none" strike="noStrike" cap="none" dirty="0">
                <a:solidFill>
                  <a:srgbClr val="000000"/>
                </a:solidFill>
                <a:effectLst/>
                <a:latin typeface="Arial"/>
                <a:ea typeface="Arial"/>
                <a:cs typeface="Arial"/>
                <a:sym typeface="Arial"/>
              </a:rPr>
              <a:t> fi parabola din </a:t>
            </a:r>
            <a:r>
              <a:rPr lang="en-US" sz="1100" b="0" i="0" u="none" strike="noStrike" cap="none" dirty="0" err="1">
                <a:solidFill>
                  <a:srgbClr val="000000"/>
                </a:solidFill>
                <a:effectLst/>
                <a:latin typeface="Arial"/>
                <a:ea typeface="Arial"/>
                <a:cs typeface="Arial"/>
                <a:sym typeface="Arial"/>
              </a:rPr>
              <a:t>graficul</a:t>
            </a:r>
            <a:r>
              <a:rPr lang="en-US" sz="1100" b="0" i="0" u="none" strike="noStrike" cap="none" dirty="0">
                <a:solidFill>
                  <a:srgbClr val="000000"/>
                </a:solidFill>
                <a:effectLst/>
                <a:latin typeface="Arial"/>
                <a:ea typeface="Arial"/>
                <a:cs typeface="Arial"/>
                <a:sym typeface="Arial"/>
              </a:rPr>
              <a:t> din </a:t>
            </a:r>
            <a:r>
              <a:rPr lang="en-US" sz="1100" b="0" i="0" u="none" strike="noStrike" cap="none" dirty="0" err="1">
                <a:solidFill>
                  <a:srgbClr val="000000"/>
                </a:solidFill>
                <a:effectLst/>
                <a:latin typeface="Arial"/>
                <a:ea typeface="Arial"/>
                <a:cs typeface="Arial"/>
                <a:sym typeface="Arial"/>
              </a:rPr>
              <a:t>stânga</a:t>
            </a:r>
            <a:r>
              <a:rPr lang="en-US" sz="1100" b="0" i="0" u="none" strike="noStrike" cap="none" dirty="0">
                <a:solidFill>
                  <a:srgbClr val="000000"/>
                </a:solidFill>
                <a:effectLst/>
                <a:latin typeface="Arial"/>
                <a:ea typeface="Arial"/>
                <a:cs typeface="Arial"/>
                <a:sym typeface="Arial"/>
              </a:rPr>
              <a:t>, care are un </a:t>
            </a:r>
            <a:r>
              <a:rPr lang="en-US" sz="1100" b="0" i="0" u="none" strike="noStrike" cap="none" dirty="0" err="1">
                <a:solidFill>
                  <a:srgbClr val="000000"/>
                </a:solidFill>
                <a:effectLst/>
                <a:latin typeface="Arial"/>
                <a:ea typeface="Arial"/>
                <a:cs typeface="Arial"/>
                <a:sym typeface="Arial"/>
              </a:rPr>
              <a:t>singur</a:t>
            </a:r>
            <a:r>
              <a:rPr lang="en-US" sz="1100" b="0" i="0" u="none" strike="noStrike" cap="none" dirty="0">
                <a:solidFill>
                  <a:srgbClr val="000000"/>
                </a:solidFill>
                <a:effectLst/>
                <a:latin typeface="Arial"/>
                <a:ea typeface="Arial"/>
                <a:cs typeface="Arial"/>
                <a:sym typeface="Arial"/>
              </a:rPr>
              <a:t> minim global), </a:t>
            </a:r>
            <a:r>
              <a:rPr lang="en-US" sz="1100" b="0" i="0" u="none" strike="noStrike" cap="none" dirty="0" err="1">
                <a:solidFill>
                  <a:srgbClr val="000000"/>
                </a:solidFill>
                <a:effectLst/>
                <a:latin typeface="Arial"/>
                <a:ea typeface="Arial"/>
                <a:cs typeface="Arial"/>
                <a:sym typeface="Arial"/>
              </a:rPr>
              <a:t>atunci</a:t>
            </a:r>
            <a:r>
              <a:rPr lang="en-US" sz="1100" b="0" i="0" u="none" strike="noStrike" cap="none" dirty="0">
                <a:solidFill>
                  <a:srgbClr val="000000"/>
                </a:solidFill>
                <a:effectLst/>
                <a:latin typeface="Arial"/>
                <a:ea typeface="Arial"/>
                <a:cs typeface="Arial"/>
                <a:sym typeface="Arial"/>
              </a:rPr>
              <a:t> da, gradient descent-ul </a:t>
            </a:r>
            <a:r>
              <a:rPr lang="en-US" sz="1100" b="0" i="0" u="none" strike="noStrike" cap="none" dirty="0" err="1">
                <a:solidFill>
                  <a:srgbClr val="000000"/>
                </a:solidFill>
                <a:effectLst/>
                <a:latin typeface="Arial"/>
                <a:ea typeface="Arial"/>
                <a:cs typeface="Arial"/>
                <a:sym typeface="Arial"/>
              </a:rPr>
              <a:t>va</a:t>
            </a:r>
            <a:r>
              <a:rPr lang="en-US" sz="1100" b="0" i="0" u="none" strike="noStrike" cap="none" dirty="0">
                <a:solidFill>
                  <a:srgbClr val="000000"/>
                </a:solidFill>
                <a:effectLst/>
                <a:latin typeface="Arial"/>
                <a:ea typeface="Arial"/>
                <a:cs typeface="Arial"/>
                <a:sym typeface="Arial"/>
              </a:rPr>
              <a:t> converge </a:t>
            </a:r>
            <a:r>
              <a:rPr lang="en-US" sz="1100" b="0" i="0" u="none" strike="noStrike" cap="none" dirty="0" err="1">
                <a:solidFill>
                  <a:srgbClr val="000000"/>
                </a:solidFill>
                <a:effectLst/>
                <a:latin typeface="Arial"/>
                <a:ea typeface="Arial"/>
                <a:cs typeface="Arial"/>
                <a:sym typeface="Arial"/>
              </a:rPr>
              <a:t>în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același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punct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minimul</a:t>
            </a:r>
            <a:r>
              <a:rPr lang="en-US" sz="1100" b="0" i="0" u="none" strike="noStrike" cap="none" dirty="0">
                <a:solidFill>
                  <a:srgbClr val="000000"/>
                </a:solidFill>
                <a:effectLst/>
                <a:latin typeface="Arial"/>
                <a:ea typeface="Arial"/>
                <a:cs typeface="Arial"/>
                <a:sym typeface="Arial"/>
              </a:rPr>
              <a:t> global) </a:t>
            </a:r>
            <a:r>
              <a:rPr lang="en-US" sz="1100" b="0" i="0" u="none" strike="noStrike" cap="none" dirty="0" err="1">
                <a:solidFill>
                  <a:srgbClr val="000000"/>
                </a:solidFill>
                <a:effectLst/>
                <a:latin typeface="Arial"/>
                <a:ea typeface="Arial"/>
                <a:cs typeface="Arial"/>
                <a:sym typeface="Arial"/>
              </a:rPr>
              <a:t>indiferent</a:t>
            </a:r>
            <a:r>
              <a:rPr lang="en-US" sz="1100" b="0" i="0" u="none" strike="noStrike" cap="none" dirty="0">
                <a:solidFill>
                  <a:srgbClr val="000000"/>
                </a:solidFill>
                <a:effectLst/>
                <a:latin typeface="Arial"/>
                <a:ea typeface="Arial"/>
                <a:cs typeface="Arial"/>
                <a:sym typeface="Arial"/>
              </a:rPr>
              <a:t> de </a:t>
            </a:r>
            <a:r>
              <a:rPr lang="en-US" sz="1100" b="0" i="0" u="none" strike="noStrike" cap="none" dirty="0" err="1">
                <a:solidFill>
                  <a:srgbClr val="000000"/>
                </a:solidFill>
                <a:effectLst/>
                <a:latin typeface="Arial"/>
                <a:ea typeface="Arial"/>
                <a:cs typeface="Arial"/>
                <a:sym typeface="Arial"/>
              </a:rPr>
              <a:t>punctul</a:t>
            </a:r>
            <a:r>
              <a:rPr lang="en-US" sz="1100" b="0" i="0" u="none" strike="noStrike" cap="none" dirty="0">
                <a:solidFill>
                  <a:srgbClr val="000000"/>
                </a:solidFill>
                <a:effectLst/>
                <a:latin typeface="Arial"/>
                <a:ea typeface="Arial"/>
                <a:cs typeface="Arial"/>
                <a:sym typeface="Arial"/>
              </a:rPr>
              <a:t> de </a:t>
            </a:r>
            <a:r>
              <a:rPr lang="en-US" sz="1100" b="0" i="0" u="none" strike="noStrike" cap="none" dirty="0" err="1">
                <a:solidFill>
                  <a:srgbClr val="000000"/>
                </a:solidFill>
                <a:effectLst/>
                <a:latin typeface="Arial"/>
                <a:ea typeface="Arial"/>
                <a:cs typeface="Arial"/>
                <a:sym typeface="Arial"/>
              </a:rPr>
              <a:t>pornire</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presupunând</a:t>
            </a:r>
            <a:r>
              <a:rPr lang="en-US" sz="1100" b="0" i="0" u="none" strike="noStrike" cap="none" dirty="0">
                <a:solidFill>
                  <a:srgbClr val="000000"/>
                </a:solidFill>
                <a:effectLst/>
                <a:latin typeface="Arial"/>
                <a:ea typeface="Arial"/>
                <a:cs typeface="Arial"/>
                <a:sym typeface="Arial"/>
              </a:rPr>
              <a:t> o </a:t>
            </a:r>
            <a:r>
              <a:rPr lang="en-US" sz="1100" b="0" i="0" u="none" strike="noStrike" cap="none" dirty="0" err="1">
                <a:solidFill>
                  <a:srgbClr val="000000"/>
                </a:solidFill>
                <a:effectLst/>
                <a:latin typeface="Arial"/>
                <a:ea typeface="Arial"/>
                <a:cs typeface="Arial"/>
                <a:sym typeface="Arial"/>
              </a:rPr>
              <a:t>rată</a:t>
            </a:r>
            <a:r>
              <a:rPr lang="en-US" sz="1100" b="0" i="0" u="none" strike="noStrike" cap="none" dirty="0">
                <a:solidFill>
                  <a:srgbClr val="000000"/>
                </a:solidFill>
                <a:effectLst/>
                <a:latin typeface="Arial"/>
                <a:ea typeface="Arial"/>
                <a:cs typeface="Arial"/>
                <a:sym typeface="Arial"/>
              </a:rPr>
              <a:t> de </a:t>
            </a:r>
            <a:r>
              <a:rPr lang="en-US" sz="1100" b="0" i="0" u="none" strike="noStrike" cap="none" dirty="0" err="1">
                <a:solidFill>
                  <a:srgbClr val="000000"/>
                </a:solidFill>
                <a:effectLst/>
                <a:latin typeface="Arial"/>
                <a:ea typeface="Arial"/>
                <a:cs typeface="Arial"/>
                <a:sym typeface="Arial"/>
              </a:rPr>
              <a:t>învățare</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adecvată</a:t>
            </a:r>
            <a:r>
              <a:rPr lang="en-US" sz="1100" b="0" i="0" u="none" strike="noStrike" cap="none" dirty="0">
                <a:solidFill>
                  <a:srgbClr val="000000"/>
                </a:solidFill>
                <a:effectLst/>
                <a:latin typeface="Arial"/>
                <a:ea typeface="Arial"/>
                <a:cs typeface="Arial"/>
                <a:sym typeface="Arial"/>
              </a:rPr>
              <a:t>).</a:t>
            </a:r>
          </a:p>
          <a:p>
            <a:r>
              <a:rPr lang="en-US" sz="1100" b="0" i="0" u="none" strike="noStrike" cap="none" dirty="0" err="1">
                <a:solidFill>
                  <a:srgbClr val="000000"/>
                </a:solidFill>
                <a:effectLst/>
                <a:latin typeface="Arial"/>
                <a:ea typeface="Arial"/>
                <a:cs typeface="Arial"/>
                <a:sym typeface="Arial"/>
              </a:rPr>
              <a:t>Dacă</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funcția</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este</a:t>
            </a:r>
            <a:r>
              <a:rPr lang="en-US" sz="1100" b="0" i="0" u="none" strike="noStrike" cap="none" dirty="0">
                <a:solidFill>
                  <a:srgbClr val="000000"/>
                </a:solidFill>
                <a:effectLst/>
                <a:latin typeface="Arial"/>
                <a:ea typeface="Arial"/>
                <a:cs typeface="Arial"/>
                <a:sym typeface="Arial"/>
              </a:rPr>
              <a:t> </a:t>
            </a:r>
            <a:r>
              <a:rPr lang="en-US" sz="1100" b="1" i="0" u="none" strike="noStrike" cap="none" dirty="0">
                <a:solidFill>
                  <a:srgbClr val="000000"/>
                </a:solidFill>
                <a:effectLst/>
                <a:latin typeface="Arial"/>
                <a:ea typeface="Arial"/>
                <a:cs typeface="Arial"/>
                <a:sym typeface="Arial"/>
              </a:rPr>
              <a:t>non-</a:t>
            </a:r>
            <a:r>
              <a:rPr lang="en-US" sz="1100" b="1" i="0" u="none" strike="noStrike" cap="none" dirty="0" err="1">
                <a:solidFill>
                  <a:srgbClr val="000000"/>
                </a:solidFill>
                <a:effectLst/>
                <a:latin typeface="Arial"/>
                <a:ea typeface="Arial"/>
                <a:cs typeface="Arial"/>
                <a:sym typeface="Arial"/>
              </a:rPr>
              <a:t>convexă</a:t>
            </a:r>
            <a:r>
              <a:rPr lang="en-US" sz="1100" b="0" i="0" u="none" strike="noStrike" cap="none" dirty="0">
                <a:solidFill>
                  <a:srgbClr val="000000"/>
                </a:solidFill>
                <a:effectLst/>
                <a:latin typeface="Arial"/>
                <a:ea typeface="Arial"/>
                <a:cs typeface="Arial"/>
                <a:sym typeface="Arial"/>
              </a:rPr>
              <a:t> (cum </a:t>
            </a:r>
            <a:r>
              <a:rPr lang="en-US" sz="1100" b="0" i="0" u="none" strike="noStrike" cap="none" dirty="0" err="1">
                <a:solidFill>
                  <a:srgbClr val="000000"/>
                </a:solidFill>
                <a:effectLst/>
                <a:latin typeface="Arial"/>
                <a:ea typeface="Arial"/>
                <a:cs typeface="Arial"/>
                <a:sym typeface="Arial"/>
              </a:rPr>
              <a:t>ar</a:t>
            </a:r>
            <a:r>
              <a:rPr lang="en-US" sz="1100" b="0" i="0" u="none" strike="noStrike" cap="none" dirty="0">
                <a:solidFill>
                  <a:srgbClr val="000000"/>
                </a:solidFill>
                <a:effectLst/>
                <a:latin typeface="Arial"/>
                <a:ea typeface="Arial"/>
                <a:cs typeface="Arial"/>
                <a:sym typeface="Arial"/>
              </a:rPr>
              <a:t> fi </a:t>
            </a:r>
            <a:r>
              <a:rPr lang="en-US" sz="1100" b="0" i="0" u="none" strike="noStrike" cap="none" dirty="0" err="1">
                <a:solidFill>
                  <a:srgbClr val="000000"/>
                </a:solidFill>
                <a:effectLst/>
                <a:latin typeface="Arial"/>
                <a:ea typeface="Arial"/>
                <a:cs typeface="Arial"/>
                <a:sym typeface="Arial"/>
              </a:rPr>
              <a:t>graficul</a:t>
            </a:r>
            <a:r>
              <a:rPr lang="en-US" sz="1100" b="0" i="0" u="none" strike="noStrike" cap="none" dirty="0">
                <a:solidFill>
                  <a:srgbClr val="000000"/>
                </a:solidFill>
                <a:effectLst/>
                <a:latin typeface="Arial"/>
                <a:ea typeface="Arial"/>
                <a:cs typeface="Arial"/>
                <a:sym typeface="Arial"/>
              </a:rPr>
              <a:t> din </a:t>
            </a:r>
            <a:r>
              <a:rPr lang="en-US" sz="1100" b="0" i="0" u="none" strike="noStrike" cap="none" dirty="0" err="1">
                <a:solidFill>
                  <a:srgbClr val="000000"/>
                </a:solidFill>
                <a:effectLst/>
                <a:latin typeface="Arial"/>
                <a:ea typeface="Arial"/>
                <a:cs typeface="Arial"/>
                <a:sym typeface="Arial"/>
              </a:rPr>
              <a:t>dreapta</a:t>
            </a:r>
            <a:r>
              <a:rPr lang="en-US" sz="1100" b="0" i="0" u="none" strike="noStrike" cap="none" dirty="0">
                <a:solidFill>
                  <a:srgbClr val="000000"/>
                </a:solidFill>
                <a:effectLst/>
                <a:latin typeface="Arial"/>
                <a:ea typeface="Arial"/>
                <a:cs typeface="Arial"/>
                <a:sym typeface="Arial"/>
              </a:rPr>
              <a:t>, care are </a:t>
            </a:r>
            <a:r>
              <a:rPr lang="en-US" sz="1100" b="0" i="0" u="none" strike="noStrike" cap="none" dirty="0" err="1">
                <a:solidFill>
                  <a:srgbClr val="000000"/>
                </a:solidFill>
                <a:effectLst/>
                <a:latin typeface="Arial"/>
                <a:ea typeface="Arial"/>
                <a:cs typeface="Arial"/>
                <a:sym typeface="Arial"/>
              </a:rPr>
              <a:t>mai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multe</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minime</a:t>
            </a:r>
            <a:r>
              <a:rPr lang="en-US" sz="1100" b="0" i="0" u="none" strike="noStrike" cap="none" dirty="0">
                <a:solidFill>
                  <a:srgbClr val="000000"/>
                </a:solidFill>
                <a:effectLst/>
                <a:latin typeface="Arial"/>
                <a:ea typeface="Arial"/>
                <a:cs typeface="Arial"/>
                <a:sym typeface="Arial"/>
              </a:rPr>
              <a:t> locale </a:t>
            </a:r>
            <a:r>
              <a:rPr lang="en-US" sz="1100" b="0" i="0" u="none" strike="noStrike" cap="none" dirty="0" err="1">
                <a:solidFill>
                  <a:srgbClr val="000000"/>
                </a:solidFill>
                <a:effectLst/>
                <a:latin typeface="Arial"/>
                <a:ea typeface="Arial"/>
                <a:cs typeface="Arial"/>
                <a:sym typeface="Arial"/>
              </a:rPr>
              <a:t>și</a:t>
            </a:r>
            <a:r>
              <a:rPr lang="en-US" sz="1100" b="0" i="0" u="none" strike="noStrike" cap="none" dirty="0">
                <a:solidFill>
                  <a:srgbClr val="000000"/>
                </a:solidFill>
                <a:effectLst/>
                <a:latin typeface="Arial"/>
                <a:ea typeface="Arial"/>
                <a:cs typeface="Arial"/>
                <a:sym typeface="Arial"/>
              </a:rPr>
              <a:t> un minim global), </a:t>
            </a:r>
            <a:r>
              <a:rPr lang="en-US" sz="1100" b="0" i="0" u="none" strike="noStrike" cap="none" dirty="0" err="1">
                <a:solidFill>
                  <a:srgbClr val="000000"/>
                </a:solidFill>
                <a:effectLst/>
                <a:latin typeface="Arial"/>
                <a:ea typeface="Arial"/>
                <a:cs typeface="Arial"/>
                <a:sym typeface="Arial"/>
              </a:rPr>
              <a:t>atunci</a:t>
            </a:r>
            <a:r>
              <a:rPr lang="en-US" sz="1100" b="0" i="0" u="none" strike="noStrike" cap="none" dirty="0">
                <a:solidFill>
                  <a:srgbClr val="000000"/>
                </a:solidFill>
                <a:effectLst/>
                <a:latin typeface="Arial"/>
                <a:ea typeface="Arial"/>
                <a:cs typeface="Arial"/>
                <a:sym typeface="Arial"/>
              </a:rPr>
              <a:t> nu. </a:t>
            </a:r>
            <a:r>
              <a:rPr lang="en-US" sz="1100" b="0" i="0" u="none" strike="noStrike" cap="none" dirty="0" err="1">
                <a:solidFill>
                  <a:srgbClr val="000000"/>
                </a:solidFill>
                <a:effectLst/>
                <a:latin typeface="Arial"/>
                <a:ea typeface="Arial"/>
                <a:cs typeface="Arial"/>
                <a:sym typeface="Arial"/>
              </a:rPr>
              <a:t>Punctele</a:t>
            </a:r>
            <a:r>
              <a:rPr lang="en-US" sz="1100" b="0" i="0" u="none" strike="noStrike" cap="none" dirty="0">
                <a:solidFill>
                  <a:srgbClr val="000000"/>
                </a:solidFill>
                <a:effectLst/>
                <a:latin typeface="Arial"/>
                <a:ea typeface="Arial"/>
                <a:cs typeface="Arial"/>
                <a:sym typeface="Arial"/>
              </a:rPr>
              <a:t> de </a:t>
            </a:r>
            <a:r>
              <a:rPr lang="en-US" sz="1100" b="0" i="0" u="none" strike="noStrike" cap="none" dirty="0" err="1">
                <a:solidFill>
                  <a:srgbClr val="000000"/>
                </a:solidFill>
                <a:effectLst/>
                <a:latin typeface="Arial"/>
                <a:ea typeface="Arial"/>
                <a:cs typeface="Arial"/>
                <a:sym typeface="Arial"/>
              </a:rPr>
              <a:t>pornire</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diferite</a:t>
            </a:r>
            <a:r>
              <a:rPr lang="en-US" sz="1100" b="0" i="0" u="none" strike="noStrike" cap="none" dirty="0">
                <a:solidFill>
                  <a:srgbClr val="000000"/>
                </a:solidFill>
                <a:effectLst/>
                <a:latin typeface="Arial"/>
                <a:ea typeface="Arial"/>
                <a:cs typeface="Arial"/>
                <a:sym typeface="Arial"/>
              </a:rPr>
              <a:t> pot duce la </a:t>
            </a:r>
            <a:r>
              <a:rPr lang="en-US" sz="1100" b="0" i="0" u="none" strike="noStrike" cap="none" dirty="0" err="1">
                <a:solidFill>
                  <a:srgbClr val="000000"/>
                </a:solidFill>
                <a:effectLst/>
                <a:latin typeface="Arial"/>
                <a:ea typeface="Arial"/>
                <a:cs typeface="Arial"/>
                <a:sym typeface="Arial"/>
              </a:rPr>
              <a:t>convergența</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în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minime</a:t>
            </a:r>
            <a:r>
              <a:rPr lang="en-US" sz="1100" b="0" i="0" u="none" strike="noStrike" cap="none" dirty="0">
                <a:solidFill>
                  <a:srgbClr val="000000"/>
                </a:solidFill>
                <a:effectLst/>
                <a:latin typeface="Arial"/>
                <a:ea typeface="Arial"/>
                <a:cs typeface="Arial"/>
                <a:sym typeface="Arial"/>
              </a:rPr>
              <a:t> locale </a:t>
            </a:r>
            <a:r>
              <a:rPr lang="en-US" sz="1100" b="0" i="0" u="none" strike="noStrike" cap="none" dirty="0" err="1">
                <a:solidFill>
                  <a:srgbClr val="000000"/>
                </a:solidFill>
                <a:effectLst/>
                <a:latin typeface="Arial"/>
                <a:ea typeface="Arial"/>
                <a:cs typeface="Arial"/>
                <a:sym typeface="Arial"/>
              </a:rPr>
              <a:t>diferite</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sau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chiar</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în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minimul</a:t>
            </a:r>
            <a:r>
              <a:rPr lang="en-US" sz="1100" b="0" i="0" u="none" strike="noStrike" cap="none" dirty="0">
                <a:solidFill>
                  <a:srgbClr val="000000"/>
                </a:solidFill>
                <a:effectLst/>
                <a:latin typeface="Arial"/>
                <a:ea typeface="Arial"/>
                <a:cs typeface="Arial"/>
                <a:sym typeface="Arial"/>
              </a:rPr>
              <a:t> global, </a:t>
            </a:r>
            <a:r>
              <a:rPr lang="en-US" sz="1100" b="0" i="0" u="none" strike="noStrike" cap="none" dirty="0" err="1">
                <a:solidFill>
                  <a:srgbClr val="000000"/>
                </a:solidFill>
                <a:effectLst/>
                <a:latin typeface="Arial"/>
                <a:ea typeface="Arial"/>
                <a:cs typeface="Arial"/>
                <a:sym typeface="Arial"/>
              </a:rPr>
              <a:t>dar</a:t>
            </a:r>
            <a:r>
              <a:rPr lang="en-US" sz="1100" b="0" i="0" u="none" strike="noStrike" cap="none" dirty="0">
                <a:solidFill>
                  <a:srgbClr val="000000"/>
                </a:solidFill>
                <a:effectLst/>
                <a:latin typeface="Arial"/>
                <a:ea typeface="Arial"/>
                <a:cs typeface="Arial"/>
                <a:sym typeface="Arial"/>
              </a:rPr>
              <a:t> nu </a:t>
            </a:r>
            <a:r>
              <a:rPr lang="en-US" sz="1100" b="0" i="0" u="none" strike="noStrike" cap="none" dirty="0" err="1">
                <a:solidFill>
                  <a:srgbClr val="000000"/>
                </a:solidFill>
                <a:effectLst/>
                <a:latin typeface="Arial"/>
                <a:ea typeface="Arial"/>
                <a:cs typeface="Arial"/>
                <a:sym typeface="Arial"/>
              </a:rPr>
              <a:t>este</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garantat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că</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vor</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ajunge</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în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același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punct</a:t>
            </a:r>
            <a:r>
              <a:rPr lang="en-US"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e3e4f6d444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e3e4f6d444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While Gradient Descent (GD) is a powerful optimization algorithm, it's highly unlikely it will lead to </a:t>
            </a:r>
            <a:r>
              <a:rPr lang="en-US" sz="1100" b="1" i="0" u="none" strike="noStrike" cap="none" dirty="0">
                <a:solidFill>
                  <a:srgbClr val="000000"/>
                </a:solidFill>
                <a:effectLst/>
                <a:latin typeface="Arial"/>
                <a:ea typeface="Arial"/>
                <a:cs typeface="Arial"/>
                <a:sym typeface="Arial"/>
              </a:rPr>
              <a:t>zero error</a:t>
            </a:r>
            <a:r>
              <a:rPr lang="en-US" sz="1100" b="0" i="0" u="none" strike="noStrike" cap="none" dirty="0">
                <a:solidFill>
                  <a:srgbClr val="000000"/>
                </a:solidFill>
                <a:effectLst/>
                <a:latin typeface="Arial"/>
                <a:ea typeface="Arial"/>
                <a:cs typeface="Arial"/>
                <a:sym typeface="Arial"/>
              </a:rPr>
              <a:t> in real-world scenarios. Here's why:</a:t>
            </a:r>
          </a:p>
          <a:p>
            <a:r>
              <a:rPr lang="en-US" sz="1100" b="1" i="0" u="none" strike="noStrike" cap="none" dirty="0">
                <a:solidFill>
                  <a:srgbClr val="000000"/>
                </a:solidFill>
                <a:effectLst/>
                <a:latin typeface="Arial"/>
                <a:ea typeface="Arial"/>
                <a:cs typeface="Arial"/>
                <a:sym typeface="Arial"/>
              </a:rPr>
              <a:t>Noise in Data:</a:t>
            </a:r>
            <a:r>
              <a:rPr lang="en-US" sz="1100" b="0" i="0" u="none" strike="noStrike" cap="none" dirty="0">
                <a:solidFill>
                  <a:srgbClr val="000000"/>
                </a:solidFill>
                <a:effectLst/>
                <a:latin typeface="Arial"/>
                <a:ea typeface="Arial"/>
                <a:cs typeface="Arial"/>
                <a:sym typeface="Arial"/>
              </a:rPr>
              <a:t> Real-world data is inherently noisy. Even if your model perfectly captures the underlying relationship, random fluctuations in the data will prevent the error from reaching absolute zero.</a:t>
            </a:r>
          </a:p>
          <a:p>
            <a:r>
              <a:rPr lang="en-US" sz="1100" b="1" i="0" u="none" strike="noStrike" cap="none" dirty="0">
                <a:solidFill>
                  <a:srgbClr val="000000"/>
                </a:solidFill>
                <a:effectLst/>
                <a:latin typeface="Arial"/>
                <a:ea typeface="Arial"/>
                <a:cs typeface="Arial"/>
                <a:sym typeface="Arial"/>
              </a:rPr>
              <a:t>Model Misspecification:</a:t>
            </a:r>
            <a:r>
              <a:rPr lang="en-US" sz="1100" b="0" i="0" u="none" strike="noStrike" cap="none" dirty="0">
                <a:solidFill>
                  <a:srgbClr val="000000"/>
                </a:solidFill>
                <a:effectLst/>
                <a:latin typeface="Arial"/>
                <a:ea typeface="Arial"/>
                <a:cs typeface="Arial"/>
                <a:sym typeface="Arial"/>
              </a:rPr>
              <a:t> Your chosen model might not be complex enough to perfectly represent the true underlying function that generated the data. There will always be some irreducible error due to the limitations of your model.</a:t>
            </a:r>
          </a:p>
          <a:p>
            <a:r>
              <a:rPr lang="en-US" sz="1100" b="1" i="0" u="none" strike="noStrike" cap="none" dirty="0">
                <a:solidFill>
                  <a:srgbClr val="000000"/>
                </a:solidFill>
                <a:effectLst/>
                <a:latin typeface="Arial"/>
                <a:ea typeface="Arial"/>
                <a:cs typeface="Arial"/>
                <a:sym typeface="Arial"/>
              </a:rPr>
              <a:t>Local Minima:</a:t>
            </a:r>
            <a:r>
              <a:rPr lang="en-US" sz="1100" b="0" i="0" u="none" strike="noStrike" cap="none" dirty="0">
                <a:solidFill>
                  <a:srgbClr val="000000"/>
                </a:solidFill>
                <a:effectLst/>
                <a:latin typeface="Arial"/>
                <a:ea typeface="Arial"/>
                <a:cs typeface="Arial"/>
                <a:sym typeface="Arial"/>
              </a:rPr>
              <a:t> For non-convex cost functions, GD can get stuck in a local minimum, which is not necessarily the global minimum (the point of lowest possible error).</a:t>
            </a:r>
          </a:p>
          <a:p>
            <a:r>
              <a:rPr lang="en-US" sz="1100" b="1" i="0" u="none" strike="noStrike" cap="none" dirty="0">
                <a:solidFill>
                  <a:srgbClr val="000000"/>
                </a:solidFill>
                <a:effectLst/>
                <a:latin typeface="Arial"/>
                <a:ea typeface="Arial"/>
                <a:cs typeface="Arial"/>
                <a:sym typeface="Arial"/>
              </a:rPr>
              <a:t>Learning Rate:</a:t>
            </a:r>
            <a:r>
              <a:rPr lang="en-US" sz="1100" b="0" i="0" u="none" strike="noStrike" cap="none" dirty="0">
                <a:solidFill>
                  <a:srgbClr val="000000"/>
                </a:solidFill>
                <a:effectLst/>
                <a:latin typeface="Arial"/>
                <a:ea typeface="Arial"/>
                <a:cs typeface="Arial"/>
                <a:sym typeface="Arial"/>
              </a:rPr>
              <a:t> The learning rate determines the step size GD takes. If it's too large, you might overshoot the minimum. If it's too small, convergence will be very slow. Finding the perfect learning rate is challenging.</a:t>
            </a:r>
          </a:p>
          <a:p>
            <a:r>
              <a:rPr lang="en-US" sz="1100" b="1" i="0" u="none" strike="noStrike" cap="none" dirty="0">
                <a:solidFill>
                  <a:srgbClr val="000000"/>
                </a:solidFill>
                <a:effectLst/>
                <a:latin typeface="Arial"/>
                <a:ea typeface="Arial"/>
                <a:cs typeface="Arial"/>
                <a:sym typeface="Arial"/>
              </a:rPr>
              <a:t>Convergence Criteria:</a:t>
            </a:r>
            <a:r>
              <a:rPr lang="en-US" sz="1100" b="0" i="0" u="none" strike="noStrike" cap="none" dirty="0">
                <a:solidFill>
                  <a:srgbClr val="000000"/>
                </a:solidFill>
                <a:effectLst/>
                <a:latin typeface="Arial"/>
                <a:ea typeface="Arial"/>
                <a:cs typeface="Arial"/>
                <a:sym typeface="Arial"/>
              </a:rPr>
              <a:t> GD typically stops when the change in error between iterations is below a certain small threshold, not necessarily when the error is exactly zero.</a:t>
            </a:r>
          </a:p>
          <a:p>
            <a:r>
              <a:rPr lang="en-US" sz="1100" b="1" i="0" u="none" strike="noStrike" cap="none" dirty="0">
                <a:solidFill>
                  <a:srgbClr val="000000"/>
                </a:solidFill>
                <a:effectLst/>
                <a:latin typeface="Arial"/>
                <a:ea typeface="Arial"/>
                <a:cs typeface="Arial"/>
                <a:sym typeface="Arial"/>
              </a:rPr>
              <a:t>Numerical Precision:</a:t>
            </a:r>
            <a:r>
              <a:rPr lang="en-US" sz="1100" b="0" i="0" u="none" strike="noStrike" cap="none" dirty="0">
                <a:solidFill>
                  <a:srgbClr val="000000"/>
                </a:solidFill>
                <a:effectLst/>
                <a:latin typeface="Arial"/>
                <a:ea typeface="Arial"/>
                <a:cs typeface="Arial"/>
                <a:sym typeface="Arial"/>
              </a:rPr>
              <a:t> Computers have finite precision, which can introduce tiny errors in calculations, preventing an absolute zero error.</a:t>
            </a:r>
          </a:p>
          <a:p>
            <a:r>
              <a:rPr lang="en-US" sz="1100" b="0" i="0" u="none" strike="noStrike" cap="none" dirty="0">
                <a:solidFill>
                  <a:srgbClr val="000000"/>
                </a:solidFill>
                <a:effectLst/>
                <a:latin typeface="Arial"/>
                <a:ea typeface="Arial"/>
                <a:cs typeface="Arial"/>
                <a:sym typeface="Arial"/>
              </a:rPr>
              <a:t>Instead of aiming for zero error, the goal with GD (and machine learning in general) is to </a:t>
            </a:r>
            <a:r>
              <a:rPr lang="en-US" sz="1100" b="1" i="0" u="none" strike="noStrike" cap="none" dirty="0">
                <a:solidFill>
                  <a:srgbClr val="000000"/>
                </a:solidFill>
                <a:effectLst/>
                <a:latin typeface="Arial"/>
                <a:ea typeface="Arial"/>
                <a:cs typeface="Arial"/>
                <a:sym typeface="Arial"/>
              </a:rPr>
              <a:t>minimize the error</a:t>
            </a:r>
            <a:r>
              <a:rPr lang="en-US" sz="1100" b="0" i="0" u="none" strike="noStrike" cap="none" dirty="0">
                <a:solidFill>
                  <a:srgbClr val="000000"/>
                </a:solidFill>
                <a:effectLst/>
                <a:latin typeface="Arial"/>
                <a:ea typeface="Arial"/>
                <a:cs typeface="Arial"/>
                <a:sym typeface="Arial"/>
              </a:rPr>
              <a:t> as much as possible given the data, model, and computational constraints, and to find a solution that generalizes well to unseen data.</a:t>
            </a:r>
          </a:p>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e3e4f6d44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e3e4f6d44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33bdab077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33bdab077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1" i="0" u="none" strike="noStrike" cap="none" dirty="0">
                <a:solidFill>
                  <a:srgbClr val="000000"/>
                </a:solidFill>
                <a:effectLst/>
                <a:latin typeface="Arial"/>
                <a:ea typeface="Arial"/>
                <a:cs typeface="Arial"/>
                <a:sym typeface="Arial"/>
              </a:rPr>
              <a:t>Why we </a:t>
            </a:r>
            <a:r>
              <a:rPr lang="en-US" sz="1100" b="1" i="1" u="none" strike="noStrike" cap="none" dirty="0">
                <a:solidFill>
                  <a:srgbClr val="000000"/>
                </a:solidFill>
                <a:effectLst/>
                <a:latin typeface="Arial"/>
                <a:ea typeface="Arial"/>
                <a:cs typeface="Arial"/>
                <a:sym typeface="Arial"/>
              </a:rPr>
              <a:t>want</a:t>
            </a:r>
            <a:r>
              <a:rPr lang="en-US" sz="1100" b="1" i="0" u="none" strike="noStrike" cap="none" dirty="0">
                <a:solidFill>
                  <a:srgbClr val="000000"/>
                </a:solidFill>
                <a:effectLst/>
                <a:latin typeface="Arial"/>
                <a:ea typeface="Arial"/>
                <a:cs typeface="Arial"/>
                <a:sym typeface="Arial"/>
              </a:rPr>
              <a:t> the global minimum:</a:t>
            </a:r>
            <a:r>
              <a:rPr lang="en-US" sz="1100" b="0" i="0" u="none" strike="noStrike" cap="none" dirty="0">
                <a:solidFill>
                  <a:srgbClr val="000000"/>
                </a:solidFill>
                <a:effectLst/>
                <a:latin typeface="Arial"/>
                <a:ea typeface="Arial"/>
                <a:cs typeface="Arial"/>
                <a:sym typeface="Arial"/>
              </a:rPr>
              <a:t> The global minimum represents the absolute best set of parameters for our model, given our chosen cost function and training data. It's the point where the model's error is theoretically minimized. Achieving it means our model is performing as well as it possibly can under those conditions.</a:t>
            </a:r>
          </a:p>
          <a:p>
            <a:r>
              <a:rPr lang="en-US" sz="1100" b="1" i="0" u="none" strike="noStrike" cap="none" dirty="0">
                <a:solidFill>
                  <a:srgbClr val="000000"/>
                </a:solidFill>
                <a:effectLst/>
                <a:latin typeface="Arial"/>
                <a:ea typeface="Arial"/>
                <a:cs typeface="Arial"/>
                <a:sym typeface="Arial"/>
              </a:rPr>
              <a:t>Why we don't always </a:t>
            </a:r>
            <a:r>
              <a:rPr lang="en-US" sz="1100" b="1" i="1" u="none" strike="noStrike" cap="none" dirty="0">
                <a:solidFill>
                  <a:srgbClr val="000000"/>
                </a:solidFill>
                <a:effectLst/>
                <a:latin typeface="Arial"/>
                <a:ea typeface="Arial"/>
                <a:cs typeface="Arial"/>
                <a:sym typeface="Arial"/>
              </a:rPr>
              <a:t>need</a:t>
            </a:r>
            <a:r>
              <a:rPr lang="en-US" sz="1100" b="1" i="0" u="none" strike="noStrike" cap="none" dirty="0">
                <a:solidFill>
                  <a:srgbClr val="000000"/>
                </a:solidFill>
                <a:effectLst/>
                <a:latin typeface="Arial"/>
                <a:ea typeface="Arial"/>
                <a:cs typeface="Arial"/>
                <a:sym typeface="Arial"/>
              </a:rPr>
              <a:t> it:</a:t>
            </a:r>
            <a:endParaRPr lang="en-US" sz="1100" b="0" i="0" u="none" strike="noStrike" cap="none" dirty="0">
              <a:solidFill>
                <a:srgbClr val="000000"/>
              </a:solidFill>
              <a:effectLst/>
              <a:latin typeface="Arial"/>
              <a:ea typeface="Arial"/>
              <a:cs typeface="Arial"/>
              <a:sym typeface="Arial"/>
            </a:endParaRPr>
          </a:p>
          <a:p>
            <a:pPr lvl="1"/>
            <a:r>
              <a:rPr lang="en-US" sz="1100" b="1" i="0" u="none" strike="noStrike" cap="none" dirty="0">
                <a:solidFill>
                  <a:srgbClr val="000000"/>
                </a:solidFill>
                <a:effectLst/>
                <a:latin typeface="Arial"/>
                <a:ea typeface="Arial"/>
                <a:cs typeface="Arial"/>
                <a:sym typeface="Arial"/>
              </a:rPr>
              <a:t>Good Enough is Often Enough:</a:t>
            </a:r>
            <a:r>
              <a:rPr lang="en-US" sz="1100" b="0" i="0" u="none" strike="noStrike" cap="none" dirty="0">
                <a:solidFill>
                  <a:srgbClr val="000000"/>
                </a:solidFill>
                <a:effectLst/>
                <a:latin typeface="Arial"/>
                <a:ea typeface="Arial"/>
                <a:cs typeface="Arial"/>
                <a:sym typeface="Arial"/>
              </a:rPr>
              <a:t> In many practical applications, finding a "good enough" local minimum that yields satisfactory performance is perfectly acceptable. The incremental gain from moving from a very good local minimum to the absolute global minimum might not be worth the additional computational cost or complexity.</a:t>
            </a:r>
          </a:p>
          <a:p>
            <a:pPr lvl="1"/>
            <a:r>
              <a:rPr lang="en-US" sz="1100" b="1" i="0" u="none" strike="noStrike" cap="none" dirty="0">
                <a:solidFill>
                  <a:srgbClr val="000000"/>
                </a:solidFill>
                <a:effectLst/>
                <a:latin typeface="Arial"/>
                <a:ea typeface="Arial"/>
                <a:cs typeface="Arial"/>
                <a:sym typeface="Arial"/>
              </a:rPr>
              <a:t>Computational Cost:</a:t>
            </a:r>
            <a:r>
              <a:rPr lang="en-US" sz="1100" b="0" i="0" u="none" strike="noStrike" cap="none" dirty="0">
                <a:solidFill>
                  <a:srgbClr val="000000"/>
                </a:solidFill>
                <a:effectLst/>
                <a:latin typeface="Arial"/>
                <a:ea typeface="Arial"/>
                <a:cs typeface="Arial"/>
                <a:sym typeface="Arial"/>
              </a:rPr>
              <a:t> For very complex models and datasets, exhaustively searching for the global minimum can be computationally prohibitive or even impossible in a reasonable amount of time.</a:t>
            </a:r>
          </a:p>
          <a:p>
            <a:pPr lvl="1"/>
            <a:r>
              <a:rPr lang="en-US" sz="1100" b="1" i="0" u="none" strike="noStrike" cap="none" dirty="0">
                <a:solidFill>
                  <a:srgbClr val="000000"/>
                </a:solidFill>
                <a:effectLst/>
                <a:latin typeface="Arial"/>
                <a:ea typeface="Arial"/>
                <a:cs typeface="Arial"/>
                <a:sym typeface="Arial"/>
              </a:rPr>
              <a:t>Overfitting:</a:t>
            </a:r>
            <a:r>
              <a:rPr lang="en-US" sz="1100" b="0" i="0" u="none" strike="noStrike" cap="none" dirty="0">
                <a:solidFill>
                  <a:srgbClr val="000000"/>
                </a:solidFill>
                <a:effectLst/>
                <a:latin typeface="Arial"/>
                <a:ea typeface="Arial"/>
                <a:cs typeface="Arial"/>
                <a:sym typeface="Arial"/>
              </a:rPr>
              <a:t> Sometimes, a model that achieves the absolute global minimum on the training data might actually be overfitting. This means it has learned the training data (including its noise) too well and might perform poorly on new, unseen data. A slightly higher error on the training set might lead to better generalization.</a:t>
            </a:r>
          </a:p>
          <a:p>
            <a:r>
              <a:rPr lang="en-US" sz="1100" b="1" i="0" u="none" strike="noStrike" cap="none" dirty="0">
                <a:solidFill>
                  <a:srgbClr val="000000"/>
                </a:solidFill>
                <a:effectLst/>
                <a:latin typeface="Arial"/>
                <a:ea typeface="Arial"/>
                <a:cs typeface="Arial"/>
                <a:sym typeface="Arial"/>
              </a:rPr>
              <a:t>Why we don't always </a:t>
            </a:r>
            <a:r>
              <a:rPr lang="en-US" sz="1100" b="1" i="1" u="none" strike="noStrike" cap="none" dirty="0">
                <a:solidFill>
                  <a:srgbClr val="000000"/>
                </a:solidFill>
                <a:effectLst/>
                <a:latin typeface="Arial"/>
                <a:ea typeface="Arial"/>
                <a:cs typeface="Arial"/>
                <a:sym typeface="Arial"/>
              </a:rPr>
              <a:t>achieve</a:t>
            </a:r>
            <a:r>
              <a:rPr lang="en-US" sz="1100" b="1" i="0" u="none" strike="noStrike" cap="none" dirty="0">
                <a:solidFill>
                  <a:srgbClr val="000000"/>
                </a:solidFill>
                <a:effectLst/>
                <a:latin typeface="Arial"/>
                <a:ea typeface="Arial"/>
                <a:cs typeface="Arial"/>
                <a:sym typeface="Arial"/>
              </a:rPr>
              <a:t> it:</a:t>
            </a:r>
            <a:endParaRPr lang="en-US" sz="1100" b="0" i="0" u="none" strike="noStrike" cap="none" dirty="0">
              <a:solidFill>
                <a:srgbClr val="000000"/>
              </a:solidFill>
              <a:effectLst/>
              <a:latin typeface="Arial"/>
              <a:ea typeface="Arial"/>
              <a:cs typeface="Arial"/>
              <a:sym typeface="Arial"/>
            </a:endParaRPr>
          </a:p>
          <a:p>
            <a:pPr lvl="1"/>
            <a:r>
              <a:rPr lang="en-US" sz="1100" b="1" i="0" u="none" strike="noStrike" cap="none" dirty="0">
                <a:solidFill>
                  <a:srgbClr val="000000"/>
                </a:solidFill>
                <a:effectLst/>
                <a:latin typeface="Arial"/>
                <a:ea typeface="Arial"/>
                <a:cs typeface="Arial"/>
                <a:sym typeface="Arial"/>
              </a:rPr>
              <a:t>Non-Convexity:</a:t>
            </a:r>
            <a:r>
              <a:rPr lang="en-US" sz="1100" b="0" i="0" u="none" strike="noStrike" cap="none" dirty="0">
                <a:solidFill>
                  <a:srgbClr val="000000"/>
                </a:solidFill>
                <a:effectLst/>
                <a:latin typeface="Arial"/>
                <a:ea typeface="Arial"/>
                <a:cs typeface="Arial"/>
                <a:sym typeface="Arial"/>
              </a:rPr>
              <a:t> Many real-world machine learning problems involve non-convex cost functions. These functions have multiple "dips" or local minima. Algorithms like Gradient Descent can easily get stuck in one of these local minima, especially if the starting point is not chosen carefully.</a:t>
            </a:r>
          </a:p>
          <a:p>
            <a:pPr lvl="1"/>
            <a:r>
              <a:rPr lang="en-US" sz="1100" b="1" i="0" u="none" strike="noStrike" cap="none" dirty="0">
                <a:solidFill>
                  <a:srgbClr val="000000"/>
                </a:solidFill>
                <a:effectLst/>
                <a:latin typeface="Arial"/>
                <a:ea typeface="Arial"/>
                <a:cs typeface="Arial"/>
                <a:sym typeface="Arial"/>
              </a:rPr>
              <a:t>High Dimensionality:</a:t>
            </a:r>
            <a:r>
              <a:rPr lang="en-US" sz="1100" b="0" i="0" u="none" strike="noStrike" cap="none" dirty="0">
                <a:solidFill>
                  <a:srgbClr val="000000"/>
                </a:solidFill>
                <a:effectLst/>
                <a:latin typeface="Arial"/>
                <a:ea typeface="Arial"/>
                <a:cs typeface="Arial"/>
                <a:sym typeface="Arial"/>
              </a:rPr>
              <a:t> In high-dimensional spaces (models with many parameters), the landscape of the cost function becomes incredibly complex, making it even harder to guarantee finding the global minimum.</a:t>
            </a:r>
          </a:p>
          <a:p>
            <a:pPr lvl="1"/>
            <a:r>
              <a:rPr lang="en-US" sz="1100" b="1" i="0" u="none" strike="noStrike" cap="none" dirty="0">
                <a:solidFill>
                  <a:srgbClr val="000000"/>
                </a:solidFill>
                <a:effectLst/>
                <a:latin typeface="Arial"/>
                <a:ea typeface="Arial"/>
                <a:cs typeface="Arial"/>
                <a:sym typeface="Arial"/>
              </a:rPr>
              <a:t>Stochasticity:</a:t>
            </a:r>
            <a:r>
              <a:rPr lang="en-US" sz="1100" b="0" i="0" u="none" strike="noStrike" cap="none" dirty="0">
                <a:solidFill>
                  <a:srgbClr val="000000"/>
                </a:solidFill>
                <a:effectLst/>
                <a:latin typeface="Arial"/>
                <a:ea typeface="Arial"/>
                <a:cs typeface="Arial"/>
                <a:sym typeface="Arial"/>
              </a:rPr>
              <a:t> Algorithms like Stochastic Gradient Descent (SGD) introduce randomness in their updates. While this can help escape shallow local minima, it doesn't guarantee finding the global one.</a:t>
            </a:r>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e3f605da1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e3f605da1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3a7ab662cc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3a7ab662cc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e3e4f6d444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e3e4f6d444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3a7ab662cc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33a7ab662cc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TF IDF </a:t>
            </a:r>
            <a:r>
              <a:rPr lang="en-US" dirty="0" err="1"/>
              <a:t>arata</a:t>
            </a:r>
            <a:r>
              <a:rPr lang="en-US" dirty="0"/>
              <a:t> cat de important e un </a:t>
            </a:r>
            <a:r>
              <a:rPr lang="en-US" dirty="0" err="1"/>
              <a:t>cuvant</a:t>
            </a:r>
            <a:r>
              <a:rPr lang="en-US" dirty="0"/>
              <a:t> </a:t>
            </a:r>
            <a:r>
              <a:rPr lang="en-US" dirty="0" err="1"/>
              <a:t>intr</a:t>
            </a:r>
            <a:r>
              <a:rPr lang="en-US" dirty="0"/>
              <a:t>-un </a:t>
            </a:r>
            <a:r>
              <a:rPr lang="en-US" dirty="0" err="1"/>
              <a:t>anumit</a:t>
            </a:r>
            <a:r>
              <a:rPr lang="en-US" dirty="0"/>
              <a:t> text, fata de </a:t>
            </a:r>
            <a:r>
              <a:rPr lang="en-US" dirty="0" err="1"/>
              <a:t>toate</a:t>
            </a:r>
            <a:r>
              <a:rPr lang="en-US" dirty="0"/>
              <a:t> </a:t>
            </a:r>
            <a:r>
              <a:rPr lang="en-US" dirty="0" err="1"/>
              <a:t>celelalte</a:t>
            </a:r>
            <a:r>
              <a:rPr lang="en-US" dirty="0"/>
              <a:t> </a:t>
            </a:r>
            <a:r>
              <a:rPr lang="en-US" dirty="0" err="1"/>
              <a:t>texte</a:t>
            </a:r>
            <a:r>
              <a:rPr lang="en-US" dirty="0"/>
              <a:t>. </a:t>
            </a:r>
            <a:r>
              <a:rPr lang="en-US" dirty="0" err="1"/>
              <a:t>Scorul</a:t>
            </a:r>
            <a:r>
              <a:rPr lang="en-US" dirty="0"/>
              <a:t> e mare cand: un </a:t>
            </a:r>
            <a:r>
              <a:rPr lang="en-US" dirty="0" err="1"/>
              <a:t>cuvant</a:t>
            </a:r>
            <a:r>
              <a:rPr lang="en-US" dirty="0"/>
              <a:t> </a:t>
            </a:r>
            <a:r>
              <a:rPr lang="en-US" dirty="0" err="1"/>
              <a:t>apare</a:t>
            </a:r>
            <a:r>
              <a:rPr lang="en-US" dirty="0"/>
              <a:t> DES in </a:t>
            </a:r>
            <a:r>
              <a:rPr lang="en-US" dirty="0" err="1"/>
              <a:t>textul</a:t>
            </a:r>
            <a:r>
              <a:rPr lang="en-US" dirty="0"/>
              <a:t> tau (TF mare) </a:t>
            </a:r>
            <a:r>
              <a:rPr lang="en-US" dirty="0" err="1"/>
              <a:t>si</a:t>
            </a:r>
            <a:r>
              <a:rPr lang="en-US" dirty="0"/>
              <a:t> </a:t>
            </a:r>
            <a:r>
              <a:rPr lang="en-US" dirty="0" err="1"/>
              <a:t>este</a:t>
            </a:r>
            <a:r>
              <a:rPr lang="en-US" dirty="0"/>
              <a:t> </a:t>
            </a:r>
            <a:r>
              <a:rPr lang="en-US" dirty="0" err="1"/>
              <a:t>rar</a:t>
            </a:r>
            <a:r>
              <a:rPr lang="en-US" dirty="0"/>
              <a:t> in </a:t>
            </a:r>
            <a:r>
              <a:rPr lang="en-US" dirty="0" err="1"/>
              <a:t>toate</a:t>
            </a:r>
            <a:r>
              <a:rPr lang="en-US" dirty="0"/>
              <a:t> </a:t>
            </a:r>
            <a:r>
              <a:rPr lang="en-US" dirty="0" err="1"/>
              <a:t>celelalte</a:t>
            </a:r>
            <a:r>
              <a:rPr lang="en-US" dirty="0"/>
              <a:t> </a:t>
            </a:r>
            <a:r>
              <a:rPr lang="en-US" dirty="0" err="1"/>
              <a:t>texte</a:t>
            </a:r>
            <a:r>
              <a:rPr lang="en-US" dirty="0"/>
              <a:t> (mare IDF).</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33a7ab662cc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33a7ab662cc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33a7ab662cc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33a7ab662cc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33a7ab662cc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33a7ab662cc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1100" b="0" i="0" u="none" strike="noStrike" cap="none" dirty="0">
                <a:solidFill>
                  <a:srgbClr val="000000"/>
                </a:solidFill>
                <a:effectLst/>
                <a:latin typeface="Arial"/>
                <a:ea typeface="Arial"/>
                <a:cs typeface="Arial"/>
                <a:sym typeface="Arial"/>
              </a:rPr>
              <a:t>Q2. In terms of memory, TF-IDF can be </a:t>
            </a:r>
            <a:r>
              <a:rPr lang="en-US" sz="1100" b="1" i="0" u="none" strike="noStrike" cap="none" dirty="0">
                <a:solidFill>
                  <a:srgbClr val="000000"/>
                </a:solidFill>
                <a:effectLst/>
                <a:latin typeface="Arial"/>
                <a:ea typeface="Arial"/>
                <a:cs typeface="Arial"/>
                <a:sym typeface="Arial"/>
              </a:rPr>
              <a:t>quite demanding, especially for large corpora</a:t>
            </a:r>
            <a:r>
              <a:rPr lang="en-US" sz="1100" b="0" i="0" u="none" strike="noStrike" cap="none" dirty="0">
                <a:solidFill>
                  <a:srgbClr val="000000"/>
                </a:solidFill>
                <a:effectLst/>
                <a:latin typeface="Arial"/>
                <a:ea typeface="Arial"/>
                <a:cs typeface="Arial"/>
                <a:sym typeface="Arial"/>
              </a:rPr>
              <a:t>.</a:t>
            </a:r>
          </a:p>
          <a:p>
            <a:r>
              <a:rPr lang="en-US" sz="1100" b="0" i="0" u="none" strike="noStrike" cap="none" dirty="0">
                <a:solidFill>
                  <a:srgbClr val="000000"/>
                </a:solidFill>
                <a:effectLst/>
                <a:latin typeface="Arial"/>
                <a:ea typeface="Arial"/>
                <a:cs typeface="Arial"/>
                <a:sym typeface="Arial"/>
              </a:rPr>
              <a:t>Here's a breakdown:</a:t>
            </a:r>
          </a:p>
          <a:p>
            <a:r>
              <a:rPr lang="en-US" sz="1100" b="1" i="0" u="none" strike="noStrike" cap="none" dirty="0">
                <a:solidFill>
                  <a:srgbClr val="000000"/>
                </a:solidFill>
                <a:effectLst/>
                <a:latin typeface="Arial"/>
                <a:ea typeface="Arial"/>
                <a:cs typeface="Arial"/>
                <a:sym typeface="Arial"/>
              </a:rPr>
              <a:t>Sparse Matrix Representation:</a:t>
            </a:r>
            <a:r>
              <a:rPr lang="en-US" sz="1100" b="0" i="0" u="none" strike="noStrike" cap="none" dirty="0">
                <a:solidFill>
                  <a:srgbClr val="000000"/>
                </a:solidFill>
                <a:effectLst/>
                <a:latin typeface="Arial"/>
                <a:ea typeface="Arial"/>
                <a:cs typeface="Arial"/>
                <a:sym typeface="Arial"/>
              </a:rPr>
              <a:t> The core output of TF-IDF for a corpus is often represented as a </a:t>
            </a:r>
            <a:r>
              <a:rPr lang="en-US" sz="1100" b="1" i="0" u="none" strike="noStrike" cap="none" dirty="0">
                <a:solidFill>
                  <a:srgbClr val="000000"/>
                </a:solidFill>
                <a:effectLst/>
                <a:latin typeface="Arial"/>
                <a:ea typeface="Arial"/>
                <a:cs typeface="Arial"/>
                <a:sym typeface="Arial"/>
              </a:rPr>
              <a:t>sparse matrix</a:t>
            </a:r>
            <a:r>
              <a:rPr lang="en-US" sz="1100" b="0" i="0" u="none" strike="noStrike" cap="none" dirty="0">
                <a:solidFill>
                  <a:srgbClr val="000000"/>
                </a:solidFill>
                <a:effectLst/>
                <a:latin typeface="Arial"/>
                <a:ea typeface="Arial"/>
                <a:cs typeface="Arial"/>
                <a:sym typeface="Arial"/>
              </a:rPr>
              <a:t>. Each row corresponds to a document, and each column corresponds to a unique term in the vocabulary. The values in the matrix are the TF-IDF scores.</a:t>
            </a:r>
          </a:p>
          <a:p>
            <a:pPr lvl="1"/>
            <a:r>
              <a:rPr lang="en-US" sz="1100" b="1" i="0" u="none" strike="noStrike" cap="none" dirty="0">
                <a:solidFill>
                  <a:srgbClr val="000000"/>
                </a:solidFill>
                <a:effectLst/>
                <a:latin typeface="Arial"/>
                <a:ea typeface="Arial"/>
                <a:cs typeface="Arial"/>
                <a:sym typeface="Arial"/>
              </a:rPr>
              <a:t>Vocabulary Size:</a:t>
            </a:r>
            <a:r>
              <a:rPr lang="en-US" sz="1100" b="0" i="0" u="none" strike="noStrike" cap="none" dirty="0">
                <a:solidFill>
                  <a:srgbClr val="000000"/>
                </a:solidFill>
                <a:effectLst/>
                <a:latin typeface="Arial"/>
                <a:ea typeface="Arial"/>
                <a:cs typeface="Arial"/>
                <a:sym typeface="Arial"/>
              </a:rPr>
              <a:t> The number of unique words (the vocabulary size) can be very large in a real-world corpus. Even after stemming/lemmatization and removing stop words, you might have hundreds of thousands or even millions of unique terms. This directly impacts the number of columns in your matrix.</a:t>
            </a:r>
          </a:p>
          <a:p>
            <a:pPr lvl="1"/>
            <a:r>
              <a:rPr lang="en-US" sz="1100" b="1" i="0" u="none" strike="noStrike" cap="none" dirty="0">
                <a:solidFill>
                  <a:srgbClr val="000000"/>
                </a:solidFill>
                <a:effectLst/>
                <a:latin typeface="Arial"/>
                <a:ea typeface="Arial"/>
                <a:cs typeface="Arial"/>
                <a:sym typeface="Arial"/>
              </a:rPr>
              <a:t>Number of Documents:</a:t>
            </a:r>
            <a:r>
              <a:rPr lang="en-US" sz="1100" b="0" i="0" u="none" strike="noStrike" cap="none" dirty="0">
                <a:solidFill>
                  <a:srgbClr val="000000"/>
                </a:solidFill>
                <a:effectLst/>
                <a:latin typeface="Arial"/>
                <a:ea typeface="Arial"/>
                <a:cs typeface="Arial"/>
                <a:sym typeface="Arial"/>
              </a:rPr>
              <a:t> The number of documents also directly impacts the number of rows.</a:t>
            </a:r>
          </a:p>
          <a:p>
            <a:r>
              <a:rPr lang="en-US" sz="1100" b="1" i="0" u="none" strike="noStrike" cap="none" dirty="0">
                <a:solidFill>
                  <a:srgbClr val="000000"/>
                </a:solidFill>
                <a:effectLst/>
                <a:latin typeface="Arial"/>
                <a:ea typeface="Arial"/>
                <a:cs typeface="Arial"/>
                <a:sym typeface="Arial"/>
              </a:rPr>
              <a:t>Memory Footprint Calculation:</a:t>
            </a:r>
            <a:endParaRPr lang="en-US" sz="110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If you have N documents and M unique terms, the full matrix would be N x M. Even if most entries are zero (which they are, making it sparse), storing the non-zero elements and their coordinates still requires significant memory.</a:t>
            </a:r>
          </a:p>
          <a:p>
            <a:pPr lvl="1"/>
            <a:r>
              <a:rPr lang="en-US" sz="1100" b="0" i="0" u="none" strike="noStrike" cap="none" dirty="0">
                <a:solidFill>
                  <a:srgbClr val="000000"/>
                </a:solidFill>
                <a:effectLst/>
                <a:latin typeface="Arial"/>
                <a:ea typeface="Arial"/>
                <a:cs typeface="Arial"/>
                <a:sym typeface="Arial"/>
              </a:rPr>
              <a:t>For example, a corpus of 100,000 documents with a vocabulary of 50,000 unique terms could result in a sparse matrix that, while not requiring 100,000 * 50,000 * </a:t>
            </a:r>
            <a:r>
              <a:rPr lang="en-US" sz="1100" b="0" i="0" u="none" strike="noStrike" cap="none" dirty="0" err="1">
                <a:solidFill>
                  <a:srgbClr val="000000"/>
                </a:solidFill>
                <a:effectLst/>
                <a:latin typeface="Arial"/>
                <a:ea typeface="Arial"/>
                <a:cs typeface="Arial"/>
                <a:sym typeface="Arial"/>
              </a:rPr>
              <a:t>sizeof</a:t>
            </a:r>
            <a:r>
              <a:rPr lang="en-US" sz="1100" b="0" i="0" u="none" strike="noStrike" cap="none" dirty="0">
                <a:solidFill>
                  <a:srgbClr val="000000"/>
                </a:solidFill>
                <a:effectLst/>
                <a:latin typeface="Arial"/>
                <a:ea typeface="Arial"/>
                <a:cs typeface="Arial"/>
                <a:sym typeface="Arial"/>
              </a:rPr>
              <a:t>(float) (which would be astronomical), still needs to store the term indices, document indices, and the TF-IDF values for all non-zero entries.</a:t>
            </a:r>
          </a:p>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33a7ab662cc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33a7ab662cc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1100" b="0" i="0" u="none" strike="noStrike" cap="none" dirty="0">
                <a:solidFill>
                  <a:srgbClr val="000000"/>
                </a:solidFill>
                <a:effectLst/>
                <a:latin typeface="Arial"/>
                <a:ea typeface="Arial"/>
                <a:cs typeface="Arial"/>
                <a:sym typeface="Arial"/>
              </a:rPr>
              <a:t>Q1. TF-IDF (Term Frequency-Inverse Document Frequency) is not a technique for natural language understanding (NLU) in itself. Instead, it's a </a:t>
            </a:r>
            <a:r>
              <a:rPr lang="en-US" sz="1100" b="1" i="0" u="none" strike="noStrike" cap="none" dirty="0">
                <a:solidFill>
                  <a:srgbClr val="000000"/>
                </a:solidFill>
                <a:effectLst/>
                <a:latin typeface="Arial"/>
                <a:ea typeface="Arial"/>
                <a:cs typeface="Arial"/>
                <a:sym typeface="Arial"/>
              </a:rPr>
              <a:t>statistical measure</a:t>
            </a:r>
            <a:r>
              <a:rPr lang="en-US" sz="1100" b="0" i="0" u="none" strike="noStrike" cap="none" dirty="0">
                <a:solidFill>
                  <a:srgbClr val="000000"/>
                </a:solidFill>
                <a:effectLst/>
                <a:latin typeface="Arial"/>
                <a:ea typeface="Arial"/>
                <a:cs typeface="Arial"/>
                <a:sym typeface="Arial"/>
              </a:rPr>
              <a:t> used to evaluate how important a word is to a document in a collection or corpus.</a:t>
            </a:r>
          </a:p>
          <a:p>
            <a:pPr marL="158750" indent="0">
              <a:buNone/>
            </a:pPr>
            <a:r>
              <a:rPr lang="en-US" sz="1100" b="0" i="0" u="none" strike="noStrike" cap="none" dirty="0">
                <a:solidFill>
                  <a:srgbClr val="000000"/>
                </a:solidFill>
                <a:effectLst/>
                <a:latin typeface="Arial"/>
                <a:ea typeface="Arial"/>
                <a:cs typeface="Arial"/>
                <a:sym typeface="Arial"/>
              </a:rPr>
              <a:t>Here's why it's not NLU and what it </a:t>
            </a:r>
            <a:r>
              <a:rPr lang="en-US" sz="1100" b="0" i="1" u="none" strike="noStrike" cap="none" dirty="0">
                <a:solidFill>
                  <a:srgbClr val="000000"/>
                </a:solidFill>
                <a:effectLst/>
                <a:latin typeface="Arial"/>
                <a:ea typeface="Arial"/>
                <a:cs typeface="Arial"/>
                <a:sym typeface="Arial"/>
              </a:rPr>
              <a:t>does</a:t>
            </a:r>
            <a:r>
              <a:rPr lang="en-US" sz="1100" b="0" i="0" u="none" strike="noStrike" cap="none" dirty="0">
                <a:solidFill>
                  <a:srgbClr val="000000"/>
                </a:solidFill>
                <a:effectLst/>
                <a:latin typeface="Arial"/>
                <a:ea typeface="Arial"/>
                <a:cs typeface="Arial"/>
                <a:sym typeface="Arial"/>
              </a:rPr>
              <a:t> contribute to:</a:t>
            </a:r>
          </a:p>
          <a:p>
            <a:r>
              <a:rPr lang="en-US" sz="1100" b="1" i="0" u="none" strike="noStrike" cap="none" dirty="0">
                <a:solidFill>
                  <a:srgbClr val="000000"/>
                </a:solidFill>
                <a:effectLst/>
                <a:latin typeface="Arial"/>
                <a:ea typeface="Arial"/>
                <a:cs typeface="Arial"/>
                <a:sym typeface="Arial"/>
              </a:rPr>
              <a:t>No Semantic Understanding:</a:t>
            </a:r>
            <a:r>
              <a:rPr lang="en-US" sz="1100" b="0" i="0" u="none" strike="noStrike" cap="none" dirty="0">
                <a:solidFill>
                  <a:srgbClr val="000000"/>
                </a:solidFill>
                <a:effectLst/>
                <a:latin typeface="Arial"/>
                <a:ea typeface="Arial"/>
                <a:cs typeface="Arial"/>
                <a:sym typeface="Arial"/>
              </a:rPr>
              <a:t> TF-IDF doesn't understand the meaning, context, or relationships between words. It treats words as independent tokens. For example, it wouldn't know that "apple" as a fruit and "Apple" as a company are different concepts, nor would it understand that "king" and "queen" are related.</a:t>
            </a:r>
          </a:p>
          <a:p>
            <a:r>
              <a:rPr lang="en-US" sz="1100" b="1" i="0" u="none" strike="noStrike" cap="none" dirty="0">
                <a:solidFill>
                  <a:srgbClr val="000000"/>
                </a:solidFill>
                <a:effectLst/>
                <a:latin typeface="Arial"/>
                <a:ea typeface="Arial"/>
                <a:cs typeface="Arial"/>
                <a:sym typeface="Arial"/>
              </a:rPr>
              <a:t>Focus on Statistical Importance:</a:t>
            </a:r>
            <a:r>
              <a:rPr lang="en-US" sz="1100" b="0" i="0" u="none" strike="noStrike" cap="none" dirty="0">
                <a:solidFill>
                  <a:srgbClr val="000000"/>
                </a:solidFill>
                <a:effectLst/>
                <a:latin typeface="Arial"/>
                <a:ea typeface="Arial"/>
                <a:cs typeface="Arial"/>
                <a:sym typeface="Arial"/>
              </a:rPr>
              <a:t> Its primary goal is to identify words that are relevant within a specific document (high Term Frequency) but also unique to that document across the entire corpus (high Inverse Document Frequency). This helps to filter out common words (like "the," "a," "is") that appear frequently everywhere and thus carry less specific information.</a:t>
            </a:r>
          </a:p>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3a7ab662cc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3a7ab662cc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e3e4f6d444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e3e4f6d444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33adfa55929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33adfa5592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337eb4a9fff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337eb4a9fff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3adfa5592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3adfa5592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33adfa5592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33adfa5592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33adfa55929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33adfa5592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33adfa5592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33adfa5592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33adfa5592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33adfa5592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3cf11304f8_0_1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3cf11304f8_0_1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337eb4a9fff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337eb4a9fff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err="1">
                <a:solidFill>
                  <a:srgbClr val="000000"/>
                </a:solidFill>
                <a:effectLst/>
                <a:latin typeface="Arial"/>
                <a:ea typeface="Arial"/>
                <a:cs typeface="Arial"/>
                <a:sym typeface="Arial"/>
              </a:rPr>
              <a:t>Derivata</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unei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funcții</a:t>
            </a:r>
            <a:r>
              <a:rPr lang="en-US" sz="1100" b="0" i="0" u="none" strike="noStrike" cap="none" dirty="0">
                <a:solidFill>
                  <a:srgbClr val="000000"/>
                </a:solidFill>
                <a:effectLst/>
                <a:latin typeface="Arial"/>
                <a:ea typeface="Arial"/>
                <a:cs typeface="Arial"/>
                <a:sym typeface="Arial"/>
              </a:rPr>
              <a:t> la un </a:t>
            </a:r>
            <a:r>
              <a:rPr lang="en-US" sz="1100" b="0" i="0" u="none" strike="noStrike" cap="none" dirty="0" err="1">
                <a:solidFill>
                  <a:srgbClr val="000000"/>
                </a:solidFill>
                <a:effectLst/>
                <a:latin typeface="Arial"/>
                <a:ea typeface="Arial"/>
                <a:cs typeface="Arial"/>
                <a:sym typeface="Arial"/>
              </a:rPr>
              <a:t>punct</a:t>
            </a:r>
            <a:r>
              <a:rPr lang="en-US" sz="1100" b="0" i="0" u="none" strike="noStrike" cap="none" dirty="0">
                <a:solidFill>
                  <a:srgbClr val="000000"/>
                </a:solidFill>
                <a:effectLst/>
                <a:latin typeface="Arial"/>
                <a:ea typeface="Arial"/>
                <a:cs typeface="Arial"/>
                <a:sym typeface="Arial"/>
              </a:rPr>
              <a:t> ne </a:t>
            </a:r>
            <a:r>
              <a:rPr lang="en-US" sz="1100" b="0" i="0" u="none" strike="noStrike" cap="none" dirty="0" err="1">
                <a:solidFill>
                  <a:srgbClr val="000000"/>
                </a:solidFill>
                <a:effectLst/>
                <a:latin typeface="Arial"/>
                <a:ea typeface="Arial"/>
                <a:cs typeface="Arial"/>
                <a:sym typeface="Arial"/>
              </a:rPr>
              <a:t>spune</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cât</a:t>
            </a:r>
            <a:r>
              <a:rPr lang="en-US" sz="1100" b="0" i="0" u="none" strike="noStrike" cap="none" dirty="0">
                <a:solidFill>
                  <a:srgbClr val="000000"/>
                </a:solidFill>
                <a:effectLst/>
                <a:latin typeface="Arial"/>
                <a:ea typeface="Arial"/>
                <a:cs typeface="Arial"/>
                <a:sym typeface="Arial"/>
              </a:rPr>
              <a:t> de </a:t>
            </a:r>
            <a:r>
              <a:rPr lang="en-US" sz="1100" b="0" i="0" u="none" strike="noStrike" cap="none" dirty="0" err="1">
                <a:solidFill>
                  <a:srgbClr val="000000"/>
                </a:solidFill>
                <a:effectLst/>
                <a:latin typeface="Arial"/>
                <a:ea typeface="Arial"/>
                <a:cs typeface="Arial"/>
                <a:sym typeface="Arial"/>
              </a:rPr>
              <a:t>repede</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și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în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ce</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direcție</a:t>
            </a:r>
            <a:r>
              <a:rPr lang="en-US" sz="1100" b="0" i="0" u="none" strike="noStrike" cap="none" dirty="0">
                <a:solidFill>
                  <a:srgbClr val="000000"/>
                </a:solidFill>
                <a:effectLst/>
                <a:latin typeface="Arial"/>
                <a:ea typeface="Arial"/>
                <a:cs typeface="Arial"/>
                <a:sym typeface="Arial"/>
              </a:rPr>
              <a:t>) se </a:t>
            </a:r>
            <a:r>
              <a:rPr lang="en-US" sz="1100" b="0" i="0" u="none" strike="noStrike" cap="none" dirty="0" err="1">
                <a:solidFill>
                  <a:srgbClr val="000000"/>
                </a:solidFill>
                <a:effectLst/>
                <a:latin typeface="Arial"/>
                <a:ea typeface="Arial"/>
                <a:cs typeface="Arial"/>
                <a:sym typeface="Arial"/>
              </a:rPr>
              <a:t>modifică</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valoarea</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funcției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când</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schimbăm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puțin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variabila</a:t>
            </a:r>
            <a:r>
              <a:rPr lang="en-US" sz="1100" b="0" i="0" u="none" strike="noStrike" cap="none" dirty="0">
                <a:solidFill>
                  <a:srgbClr val="000000"/>
                </a:solidFill>
                <a:effectLst/>
                <a:latin typeface="Arial"/>
                <a:ea typeface="Arial"/>
                <a:cs typeface="Arial"/>
                <a:sym typeface="Arial"/>
              </a:rPr>
              <a:t>.</a:t>
            </a:r>
          </a:p>
          <a:p>
            <a:r>
              <a:rPr lang="en-US" sz="1100" b="0" i="0" u="none" strike="noStrike" cap="none" dirty="0" err="1">
                <a:solidFill>
                  <a:srgbClr val="000000"/>
                </a:solidFill>
                <a:effectLst/>
                <a:latin typeface="Arial"/>
                <a:ea typeface="Arial"/>
                <a:cs typeface="Arial"/>
                <a:sym typeface="Arial"/>
              </a:rPr>
              <a:t>Intuiție</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vizuală</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Dacă</a:t>
            </a:r>
            <a:r>
              <a:rPr lang="en-US" sz="1100" b="0" i="0" u="none" strike="noStrike" cap="none" dirty="0">
                <a:solidFill>
                  <a:srgbClr val="000000"/>
                </a:solidFill>
                <a:effectLst/>
                <a:latin typeface="Arial"/>
                <a:ea typeface="Arial"/>
                <a:cs typeface="Arial"/>
                <a:sym typeface="Arial"/>
              </a:rPr>
              <a:t> ai o </a:t>
            </a:r>
            <a:r>
              <a:rPr lang="en-US" sz="1100" b="0" i="0" u="none" strike="noStrike" cap="none" dirty="0" err="1">
                <a:solidFill>
                  <a:srgbClr val="000000"/>
                </a:solidFill>
                <a:effectLst/>
                <a:latin typeface="Arial"/>
                <a:ea typeface="Arial"/>
                <a:cs typeface="Arial"/>
                <a:sym typeface="Arial"/>
              </a:rPr>
              <a:t>curbă</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graficul</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unei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funcții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derivata</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într</a:t>
            </a:r>
            <a:r>
              <a:rPr lang="en-US" sz="1100" b="0" i="0" u="none" strike="noStrike" cap="none" dirty="0">
                <a:solidFill>
                  <a:srgbClr val="000000"/>
                </a:solidFill>
                <a:effectLst/>
                <a:latin typeface="Arial"/>
                <a:ea typeface="Arial"/>
                <a:cs typeface="Arial"/>
                <a:sym typeface="Arial"/>
              </a:rPr>
              <a:t>-un </a:t>
            </a:r>
            <a:r>
              <a:rPr lang="en-US" sz="1100" b="0" i="0" u="none" strike="noStrike" cap="none" dirty="0" err="1">
                <a:solidFill>
                  <a:srgbClr val="000000"/>
                </a:solidFill>
                <a:effectLst/>
                <a:latin typeface="Arial"/>
                <a:ea typeface="Arial"/>
                <a:cs typeface="Arial"/>
                <a:sym typeface="Arial"/>
              </a:rPr>
              <a:t>punct</a:t>
            </a:r>
            <a:r>
              <a:rPr lang="en-US" sz="1100" b="0" i="0" u="none" strike="noStrike" cap="none" dirty="0">
                <a:solidFill>
                  <a:srgbClr val="000000"/>
                </a:solidFill>
                <a:effectLst/>
                <a:latin typeface="Arial"/>
                <a:ea typeface="Arial"/>
                <a:cs typeface="Arial"/>
                <a:sym typeface="Arial"/>
              </a:rPr>
              <a:t> = </a:t>
            </a:r>
            <a:r>
              <a:rPr lang="en-US" sz="1100" b="1" i="0" u="none" strike="noStrike" cap="none" dirty="0" err="1">
                <a:solidFill>
                  <a:srgbClr val="000000"/>
                </a:solidFill>
                <a:effectLst/>
                <a:latin typeface="Arial"/>
                <a:ea typeface="Arial"/>
                <a:cs typeface="Arial"/>
                <a:sym typeface="Arial"/>
              </a:rPr>
              <a:t>pantă</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înclinarea</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viteza</a:t>
            </a:r>
            <a:r>
              <a:rPr lang="en-US" sz="1100" b="0" i="0" u="none" strike="noStrike" cap="none" dirty="0">
                <a:solidFill>
                  <a:srgbClr val="000000"/>
                </a:solidFill>
                <a:effectLst/>
                <a:latin typeface="Arial"/>
                <a:ea typeface="Arial"/>
                <a:cs typeface="Arial"/>
                <a:sym typeface="Arial"/>
              </a:rPr>
              <a:t> de </a:t>
            </a:r>
            <a:r>
              <a:rPr lang="en-US" sz="1100" b="0" i="0" u="none" strike="noStrike" cap="none" dirty="0" err="1">
                <a:solidFill>
                  <a:srgbClr val="000000"/>
                </a:solidFill>
                <a:effectLst/>
                <a:latin typeface="Arial"/>
                <a:ea typeface="Arial"/>
                <a:cs typeface="Arial"/>
                <a:sym typeface="Arial"/>
              </a:rPr>
              <a:t>urcare</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coborâre</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în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acel</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punct</a:t>
            </a:r>
            <a:r>
              <a:rPr lang="en-US" sz="1100" b="0" i="0" u="none" strike="noStrike" cap="none" dirty="0">
                <a:solidFill>
                  <a:srgbClr val="000000"/>
                </a:solidFill>
                <a:effectLst/>
                <a:latin typeface="Arial"/>
                <a:ea typeface="Arial"/>
                <a:cs typeface="Arial"/>
                <a:sym typeface="Arial"/>
              </a:rPr>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3a7ab662c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3a7ab662c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37eb4a9fff_0_8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37eb4a9fff_0_8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3a7ab662c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3a7ab662c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3a7ab662cc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33a7ab662cc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6" name="Google Shape;16;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41" name="Google Shape;41;p9"/>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jpeg"/><Relationship Id="rId4" Type="http://schemas.openxmlformats.org/officeDocument/2006/relationships/image" Target="../media/image15.jpg"/></Relationships>
</file>

<file path=ppt/slides/_rels/slide14.xml.rels><?xml version="1.0" encoding="UTF-8" standalone="yes"?>
<Relationships xmlns="http://schemas.openxmlformats.org/package/2006/relationships"><Relationship Id="rId3" Type="http://schemas.openxmlformats.org/officeDocument/2006/relationships/hyperlink" Target="https://medium.com/data-science/gradient-descent-algorithm-a-deep-dive-cf04e8115f21" TargetMode="External"/><Relationship Id="rId2" Type="http://schemas.openxmlformats.org/officeDocument/2006/relationships/image" Target="../media/image16.gif"/><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jpeg"/><Relationship Id="rId4" Type="http://schemas.openxmlformats.org/officeDocument/2006/relationships/image" Target="../media/image18.jp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jpe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jpeg"/><Relationship Id="rId4" Type="http://schemas.openxmlformats.org/officeDocument/2006/relationships/image" Target="../media/image18.jp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jpe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28.xml.rels><?xml version="1.0" encoding="UTF-8" standalone="yes"?>
<Relationships xmlns="http://schemas.openxmlformats.org/package/2006/relationships"><Relationship Id="rId3" Type="http://schemas.openxmlformats.org/officeDocument/2006/relationships/image" Target="../media/image23.jpg"/><Relationship Id="rId7"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jpg"/></Relationships>
</file>

<file path=ppt/slides/_rels/slide2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2.jpeg"/><Relationship Id="rId4" Type="http://schemas.openxmlformats.org/officeDocument/2006/relationships/image" Target="../media/image28.jp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34.jpg"/><Relationship Id="rId3" Type="http://schemas.openxmlformats.org/officeDocument/2006/relationships/image" Target="../media/image29.png"/><Relationship Id="rId7" Type="http://schemas.openxmlformats.org/officeDocument/2006/relationships/image" Target="../media/image33.jpg"/><Relationship Id="rId12"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32.jpg"/><Relationship Id="rId11" Type="http://schemas.openxmlformats.org/officeDocument/2006/relationships/image" Target="../media/image37.jpg"/><Relationship Id="rId5" Type="http://schemas.openxmlformats.org/officeDocument/2006/relationships/image" Target="../media/image31.jpg"/><Relationship Id="rId10" Type="http://schemas.openxmlformats.org/officeDocument/2006/relationships/image" Target="../media/image36.jpg"/><Relationship Id="rId4" Type="http://schemas.openxmlformats.org/officeDocument/2006/relationships/image" Target="../media/image30.jpg"/><Relationship Id="rId9" Type="http://schemas.openxmlformats.org/officeDocument/2006/relationships/image" Target="../media/image35.jpg"/></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gif"/></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hyperlink" Target="https://medium.com/@julioaraujo.guel/derivatives-the-heart-of-change-46bbbd8fad97"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jpeg"/><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hyperlink" Target="https://towardsdatascience.com/gradient-descent-unraveled-3274c895d12d-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dirty="0">
                <a:solidFill>
                  <a:schemeClr val="bg1"/>
                </a:solidFill>
              </a:rPr>
              <a:t>Banking University</a:t>
            </a:r>
            <a:endParaRPr dirty="0">
              <a:solidFill>
                <a:schemeClr val="bg1"/>
              </a:solidFill>
            </a:endParaRPr>
          </a:p>
        </p:txBody>
      </p:sp>
      <p:sp>
        <p:nvSpPr>
          <p:cNvPr id="60" name="Google Shape;60;p13"/>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solidFill>
                  <a:schemeClr val="bg1"/>
                </a:solidFill>
              </a:rPr>
              <a:t>Bootcamp - Intro to AI Programming with Python</a:t>
            </a:r>
            <a:endParaRPr dirty="0">
              <a:solidFill>
                <a:schemeClr val="bg1"/>
              </a:solidFill>
            </a:endParaRPr>
          </a:p>
        </p:txBody>
      </p:sp>
      <p:pic>
        <p:nvPicPr>
          <p:cNvPr id="2" name="Picture 1" descr="Banking University">
            <a:extLst>
              <a:ext uri="{FF2B5EF4-FFF2-40B4-BE49-F238E27FC236}">
                <a16:creationId xmlns:a16="http://schemas.microsoft.com/office/drawing/2014/main" id="{B255CDA7-0515-8AF7-DD62-BDB05E4845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6115" y="4409916"/>
            <a:ext cx="1140885" cy="6519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4269B-02FA-C6FD-C370-803067BEF81D}"/>
              </a:ext>
            </a:extLst>
          </p:cNvPr>
          <p:cNvSpPr>
            <a:spLocks noGrp="1"/>
          </p:cNvSpPr>
          <p:nvPr>
            <p:ph type="title"/>
          </p:nvPr>
        </p:nvSpPr>
        <p:spPr/>
        <p:txBody>
          <a:bodyPr>
            <a:normAutofit fontScale="90000"/>
          </a:bodyPr>
          <a:lstStyle/>
          <a:p>
            <a:r>
              <a:rPr lang="en-US" dirty="0"/>
              <a:t>What is a gradient? </a:t>
            </a:r>
          </a:p>
        </p:txBody>
      </p:sp>
      <p:pic>
        <p:nvPicPr>
          <p:cNvPr id="5122" name="Picture 2">
            <a:extLst>
              <a:ext uri="{FF2B5EF4-FFF2-40B4-BE49-F238E27FC236}">
                <a16:creationId xmlns:a16="http://schemas.microsoft.com/office/drawing/2014/main" id="{F16B278F-A190-78ED-15E6-3861BE9F64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4970" y="1372683"/>
            <a:ext cx="1001105" cy="22932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874E4A4-E9EF-FD17-064E-821462688247}"/>
              </a:ext>
            </a:extLst>
          </p:cNvPr>
          <p:cNvSpPr txBox="1"/>
          <p:nvPr/>
        </p:nvSpPr>
        <p:spPr>
          <a:xfrm>
            <a:off x="415636" y="1496291"/>
            <a:ext cx="5095702" cy="954107"/>
          </a:xfrm>
          <a:prstGeom prst="rect">
            <a:avLst/>
          </a:prstGeom>
          <a:noFill/>
        </p:spPr>
        <p:txBody>
          <a:bodyPr wrap="square" rtlCol="0">
            <a:spAutoFit/>
          </a:bodyPr>
          <a:lstStyle/>
          <a:p>
            <a:pPr marL="285750" indent="-285750">
              <a:buFont typeface="Arial" panose="020B0604020202020204" pitchFamily="34" charset="0"/>
              <a:buChar char="•"/>
            </a:pPr>
            <a:r>
              <a:rPr lang="en-US" dirty="0"/>
              <a:t>Gradient: In vector calculus, the gradient is the multi-variable generalization of the derivative.</a:t>
            </a:r>
          </a:p>
          <a:p>
            <a:pPr marL="285750" indent="-285750">
              <a:buFont typeface="Arial" panose="020B0604020202020204" pitchFamily="34" charset="0"/>
              <a:buChar char="•"/>
            </a:pPr>
            <a:r>
              <a:rPr lang="en-US" dirty="0"/>
              <a:t>It packages all the partial derivatives information into a vector.</a:t>
            </a:r>
          </a:p>
        </p:txBody>
      </p:sp>
      <p:pic>
        <p:nvPicPr>
          <p:cNvPr id="5" name="Picture 4" descr="Banking University">
            <a:extLst>
              <a:ext uri="{FF2B5EF4-FFF2-40B4-BE49-F238E27FC236}">
                <a16:creationId xmlns:a16="http://schemas.microsoft.com/office/drawing/2014/main" id="{68F7BCFB-475E-3A7B-8C13-8E8BEA5DED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5497" y="4522597"/>
            <a:ext cx="922001" cy="526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66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1"/>
          <p:cNvSpPr/>
          <p:nvPr/>
        </p:nvSpPr>
        <p:spPr>
          <a:xfrm>
            <a:off x="3369750" y="2265100"/>
            <a:ext cx="2404500" cy="1477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X * a = Y</a:t>
            </a:r>
            <a:endParaRPr b="1"/>
          </a:p>
          <a:p>
            <a:pPr marL="0" lvl="0" indent="0" algn="ctr" rtl="0">
              <a:spcBef>
                <a:spcPts val="0"/>
              </a:spcBef>
              <a:spcAft>
                <a:spcPts val="0"/>
              </a:spcAft>
              <a:buNone/>
            </a:pPr>
            <a:endParaRPr b="1"/>
          </a:p>
          <a:p>
            <a:pPr marL="0" lvl="0" indent="0" algn="ctr" rtl="0">
              <a:spcBef>
                <a:spcPts val="0"/>
              </a:spcBef>
              <a:spcAft>
                <a:spcPts val="0"/>
              </a:spcAft>
              <a:buNone/>
            </a:pPr>
            <a:r>
              <a:rPr lang="en" b="1"/>
              <a:t>A - “magic variable”</a:t>
            </a:r>
            <a:endParaRPr b="1"/>
          </a:p>
        </p:txBody>
      </p:sp>
      <p:sp>
        <p:nvSpPr>
          <p:cNvPr id="112" name="Google Shape;112;p21"/>
          <p:cNvSpPr txBox="1"/>
          <p:nvPr/>
        </p:nvSpPr>
        <p:spPr>
          <a:xfrm>
            <a:off x="355450" y="285750"/>
            <a:ext cx="4181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800" b="1">
                <a:solidFill>
                  <a:schemeClr val="dk1"/>
                </a:solidFill>
              </a:rPr>
              <a:t>Gradient descent weights</a:t>
            </a:r>
            <a:endParaRPr sz="1800" b="1">
              <a:solidFill>
                <a:schemeClr val="dk1"/>
              </a:solidFill>
            </a:endParaRPr>
          </a:p>
        </p:txBody>
      </p:sp>
      <p:sp>
        <p:nvSpPr>
          <p:cNvPr id="113" name="Google Shape;113;p21"/>
          <p:cNvSpPr txBox="1"/>
          <p:nvPr/>
        </p:nvSpPr>
        <p:spPr>
          <a:xfrm>
            <a:off x="355450" y="1094225"/>
            <a:ext cx="4986900" cy="1154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Gradient descent models use weights</a:t>
            </a:r>
            <a:endParaRPr sz="1800" b="1">
              <a:solidFill>
                <a:schemeClr val="dk1"/>
              </a:solidFill>
              <a:latin typeface="Roboto"/>
              <a:ea typeface="Roboto"/>
              <a:cs typeface="Roboto"/>
              <a:sym typeface="Roboto"/>
            </a:endParaRPr>
          </a:p>
          <a:p>
            <a:pPr marL="457200" lvl="0" indent="0" algn="l" rtl="0">
              <a:spcBef>
                <a:spcPts val="0"/>
              </a:spcBef>
              <a:spcAft>
                <a:spcPts val="0"/>
              </a:spcAft>
              <a:buClr>
                <a:schemeClr val="dk1"/>
              </a:buClr>
              <a:buSzPts val="1100"/>
              <a:buFont typeface="Arial"/>
              <a:buNone/>
            </a:pPr>
            <a:r>
              <a:rPr lang="en" sz="1500" b="1" i="1">
                <a:solidFill>
                  <a:schemeClr val="dk1"/>
                </a:solidFill>
                <a:latin typeface="Roboto"/>
                <a:ea typeface="Roboto"/>
                <a:cs typeface="Roboto"/>
                <a:sym typeface="Roboto"/>
              </a:rPr>
              <a:t>X - feature</a:t>
            </a:r>
            <a:endParaRPr sz="1500" b="1" i="1">
              <a:solidFill>
                <a:schemeClr val="dk1"/>
              </a:solidFill>
              <a:latin typeface="Roboto"/>
              <a:ea typeface="Roboto"/>
              <a:cs typeface="Roboto"/>
              <a:sym typeface="Roboto"/>
            </a:endParaRPr>
          </a:p>
          <a:p>
            <a:pPr marL="457200" lvl="0" indent="0" algn="l" rtl="0">
              <a:spcBef>
                <a:spcPts val="0"/>
              </a:spcBef>
              <a:spcAft>
                <a:spcPts val="0"/>
              </a:spcAft>
              <a:buClr>
                <a:schemeClr val="dk1"/>
              </a:buClr>
              <a:buSzPts val="1100"/>
              <a:buFont typeface="Arial"/>
              <a:buNone/>
            </a:pPr>
            <a:r>
              <a:rPr lang="en" sz="1500" b="1" i="1">
                <a:solidFill>
                  <a:schemeClr val="dk1"/>
                </a:solidFill>
                <a:latin typeface="Roboto"/>
                <a:ea typeface="Roboto"/>
                <a:cs typeface="Roboto"/>
                <a:sym typeface="Roboto"/>
              </a:rPr>
              <a:t>Y - target</a:t>
            </a:r>
            <a:endParaRPr sz="1500" b="1" i="1">
              <a:solidFill>
                <a:schemeClr val="dk1"/>
              </a:solidFill>
              <a:latin typeface="Roboto"/>
              <a:ea typeface="Roboto"/>
              <a:cs typeface="Roboto"/>
              <a:sym typeface="Roboto"/>
            </a:endParaRPr>
          </a:p>
          <a:p>
            <a:pPr marL="457200" lvl="0" indent="0" algn="l" rtl="0">
              <a:spcBef>
                <a:spcPts val="0"/>
              </a:spcBef>
              <a:spcAft>
                <a:spcPts val="0"/>
              </a:spcAft>
              <a:buClr>
                <a:schemeClr val="dk1"/>
              </a:buClr>
              <a:buSzPts val="1100"/>
              <a:buFont typeface="Arial"/>
              <a:buNone/>
            </a:pPr>
            <a:r>
              <a:rPr lang="en" sz="1500" b="1" i="1">
                <a:solidFill>
                  <a:schemeClr val="dk1"/>
                </a:solidFill>
                <a:latin typeface="Roboto"/>
                <a:ea typeface="Roboto"/>
                <a:cs typeface="Roboto"/>
                <a:sym typeface="Roboto"/>
              </a:rPr>
              <a:t>A - weight</a:t>
            </a:r>
            <a:endParaRPr sz="1500" b="1" i="1">
              <a:solidFill>
                <a:schemeClr val="dk1"/>
              </a:solidFill>
              <a:latin typeface="Roboto"/>
              <a:ea typeface="Roboto"/>
              <a:cs typeface="Roboto"/>
              <a:sym typeface="Roboto"/>
            </a:endParaRPr>
          </a:p>
        </p:txBody>
      </p:sp>
      <p:sp>
        <p:nvSpPr>
          <p:cNvPr id="114" name="Google Shape;114;p21"/>
          <p:cNvSpPr/>
          <p:nvPr/>
        </p:nvSpPr>
        <p:spPr>
          <a:xfrm>
            <a:off x="996625" y="2665900"/>
            <a:ext cx="1644900" cy="675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X</a:t>
            </a:r>
            <a:endParaRPr b="1"/>
          </a:p>
        </p:txBody>
      </p:sp>
      <p:sp>
        <p:nvSpPr>
          <p:cNvPr id="115" name="Google Shape;115;p21"/>
          <p:cNvSpPr/>
          <p:nvPr/>
        </p:nvSpPr>
        <p:spPr>
          <a:xfrm>
            <a:off x="6502475" y="2665900"/>
            <a:ext cx="1644900" cy="675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Y</a:t>
            </a:r>
            <a:endParaRPr b="1"/>
          </a:p>
        </p:txBody>
      </p:sp>
      <p:sp>
        <p:nvSpPr>
          <p:cNvPr id="116" name="Google Shape;116;p21"/>
          <p:cNvSpPr/>
          <p:nvPr/>
        </p:nvSpPr>
        <p:spPr>
          <a:xfrm>
            <a:off x="2641525" y="2836600"/>
            <a:ext cx="728100" cy="334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7" name="Google Shape;117;p21"/>
          <p:cNvSpPr/>
          <p:nvPr/>
        </p:nvSpPr>
        <p:spPr>
          <a:xfrm>
            <a:off x="5774375" y="2836600"/>
            <a:ext cx="728100" cy="334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 name="Picture 1" descr="Banking University">
            <a:extLst>
              <a:ext uri="{FF2B5EF4-FFF2-40B4-BE49-F238E27FC236}">
                <a16:creationId xmlns:a16="http://schemas.microsoft.com/office/drawing/2014/main" id="{AF8BC367-2027-CBA0-35FD-16007D237F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5497" y="4522597"/>
            <a:ext cx="922001" cy="5268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1BAFB-4C57-5A33-3946-1447FE71F7A3}"/>
              </a:ext>
            </a:extLst>
          </p:cNvPr>
          <p:cNvSpPr>
            <a:spLocks noGrp="1"/>
          </p:cNvSpPr>
          <p:nvPr>
            <p:ph type="title"/>
          </p:nvPr>
        </p:nvSpPr>
        <p:spPr/>
        <p:txBody>
          <a:bodyPr>
            <a:normAutofit fontScale="90000"/>
          </a:bodyPr>
          <a:lstStyle/>
          <a:p>
            <a:r>
              <a:rPr lang="en-US" dirty="0"/>
              <a:t>Gradient descent steps</a:t>
            </a:r>
          </a:p>
        </p:txBody>
      </p:sp>
      <p:sp>
        <p:nvSpPr>
          <p:cNvPr id="3" name="Text Placeholder 2">
            <a:extLst>
              <a:ext uri="{FF2B5EF4-FFF2-40B4-BE49-F238E27FC236}">
                <a16:creationId xmlns:a16="http://schemas.microsoft.com/office/drawing/2014/main" id="{FE19FB26-61DA-B1B6-86F6-501E324D6738}"/>
              </a:ext>
            </a:extLst>
          </p:cNvPr>
          <p:cNvSpPr>
            <a:spLocks noGrp="1"/>
          </p:cNvSpPr>
          <p:nvPr>
            <p:ph type="body" idx="1"/>
          </p:nvPr>
        </p:nvSpPr>
        <p:spPr>
          <a:xfrm>
            <a:off x="311700" y="1152475"/>
            <a:ext cx="4260300" cy="3416400"/>
          </a:xfrm>
        </p:spPr>
        <p:txBody>
          <a:bodyPr>
            <a:normAutofit fontScale="85000" lnSpcReduction="20000"/>
          </a:bodyPr>
          <a:lstStyle/>
          <a:p>
            <a:pPr>
              <a:buFont typeface="+mj-lt"/>
              <a:buAutoNum type="arabicPeriod"/>
            </a:pPr>
            <a:r>
              <a:rPr lang="en-US" dirty="0"/>
              <a:t>Guess a point (randomly or through some technique).</a:t>
            </a:r>
          </a:p>
          <a:p>
            <a:pPr>
              <a:buFont typeface="+mj-lt"/>
              <a:buAutoNum type="arabicPeriod"/>
            </a:pPr>
            <a:r>
              <a:rPr lang="en-US" dirty="0"/>
              <a:t>Choose a step size which in deep learning is called the learning rate ρ and is also one of the most important hyper-parameter in deep learning.</a:t>
            </a:r>
          </a:p>
          <a:p>
            <a:pPr>
              <a:buFont typeface="+mj-lt"/>
              <a:buAutoNum type="arabicPeriod"/>
            </a:pPr>
            <a:r>
              <a:rPr lang="en-US" dirty="0"/>
              <a:t>Calculate the gradient of the function</a:t>
            </a:r>
          </a:p>
          <a:p>
            <a:pPr>
              <a:buFont typeface="+mj-lt"/>
              <a:buAutoNum type="arabicPeriod"/>
            </a:pPr>
            <a:r>
              <a:rPr lang="en-US" dirty="0"/>
              <a:t>Move in the opposite direction by subtracting this from the initial guess. This is because we want to descend and gradient gives you steepest ascent direction.</a:t>
            </a:r>
          </a:p>
          <a:p>
            <a:pPr>
              <a:buFont typeface="+mj-lt"/>
              <a:buAutoNum type="arabicPeriod"/>
            </a:pPr>
            <a:r>
              <a:rPr lang="en-US" dirty="0"/>
              <a:t>Repeat steps 3 and 4 for n times or until a stop criterion is reached</a:t>
            </a:r>
          </a:p>
          <a:p>
            <a:pPr marL="114300" indent="0">
              <a:buNone/>
            </a:pPr>
            <a:endParaRPr lang="en-US" dirty="0"/>
          </a:p>
        </p:txBody>
      </p:sp>
      <p:pic>
        <p:nvPicPr>
          <p:cNvPr id="4" name="Picture 3" descr="Banking University">
            <a:extLst>
              <a:ext uri="{FF2B5EF4-FFF2-40B4-BE49-F238E27FC236}">
                <a16:creationId xmlns:a16="http://schemas.microsoft.com/office/drawing/2014/main" id="{5C351E19-5766-B416-5920-AC4232B57A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5497" y="4522597"/>
            <a:ext cx="922001" cy="526857"/>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Image by Author">
            <a:extLst>
              <a:ext uri="{FF2B5EF4-FFF2-40B4-BE49-F238E27FC236}">
                <a16:creationId xmlns:a16="http://schemas.microsoft.com/office/drawing/2014/main" id="{82F28A25-25FB-08EF-5C48-125E30E07F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7345" y="751262"/>
            <a:ext cx="4284888" cy="3640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2417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2"/>
          <p:cNvSpPr txBox="1">
            <a:spLocks noGrp="1"/>
          </p:cNvSpPr>
          <p:nvPr>
            <p:ph type="body" idx="1"/>
          </p:nvPr>
        </p:nvSpPr>
        <p:spPr>
          <a:xfrm>
            <a:off x="242000" y="169775"/>
            <a:ext cx="8520600" cy="4365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200" dirty="0">
                <a:solidFill>
                  <a:schemeClr val="dk1"/>
                </a:solidFill>
              </a:rPr>
              <a:t>Learning step</a:t>
            </a:r>
            <a:endParaRPr sz="1200" dirty="0">
              <a:solidFill>
                <a:schemeClr val="dk1"/>
              </a:solidFill>
            </a:endParaRPr>
          </a:p>
        </p:txBody>
      </p:sp>
      <p:pic>
        <p:nvPicPr>
          <p:cNvPr id="123" name="Google Shape;123;p22"/>
          <p:cNvPicPr preferRelativeResize="0"/>
          <p:nvPr/>
        </p:nvPicPr>
        <p:blipFill>
          <a:blip r:embed="rId3">
            <a:alphaModFix/>
          </a:blip>
          <a:stretch>
            <a:fillRect/>
          </a:stretch>
        </p:blipFill>
        <p:spPr>
          <a:xfrm>
            <a:off x="167185" y="606275"/>
            <a:ext cx="5811725" cy="4232424"/>
          </a:xfrm>
          <a:prstGeom prst="rect">
            <a:avLst/>
          </a:prstGeom>
          <a:noFill/>
          <a:ln>
            <a:noFill/>
          </a:ln>
        </p:spPr>
      </p:pic>
      <p:pic>
        <p:nvPicPr>
          <p:cNvPr id="124" name="Google Shape;124;p22"/>
          <p:cNvPicPr preferRelativeResize="0"/>
          <p:nvPr/>
        </p:nvPicPr>
        <p:blipFill>
          <a:blip r:embed="rId4">
            <a:alphaModFix/>
          </a:blip>
          <a:stretch>
            <a:fillRect/>
          </a:stretch>
        </p:blipFill>
        <p:spPr>
          <a:xfrm>
            <a:off x="6238889" y="1353987"/>
            <a:ext cx="2663112" cy="2435525"/>
          </a:xfrm>
          <a:prstGeom prst="rect">
            <a:avLst/>
          </a:prstGeom>
          <a:noFill/>
          <a:ln>
            <a:noFill/>
          </a:ln>
        </p:spPr>
      </p:pic>
      <p:sp>
        <p:nvSpPr>
          <p:cNvPr id="125" name="Google Shape;125;p22"/>
          <p:cNvSpPr txBox="1"/>
          <p:nvPr/>
        </p:nvSpPr>
        <p:spPr>
          <a:xfrm>
            <a:off x="6183125" y="683325"/>
            <a:ext cx="1879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i="1">
                <a:solidFill>
                  <a:schemeClr val="dk1"/>
                </a:solidFill>
                <a:latin typeface="Times New Roman"/>
                <a:ea typeface="Times New Roman"/>
                <a:cs typeface="Times New Roman"/>
                <a:sym typeface="Times New Roman"/>
              </a:rPr>
              <a:t>(Ypred - Y)**2</a:t>
            </a:r>
            <a:endParaRPr sz="1800" b="1" i="1">
              <a:solidFill>
                <a:schemeClr val="dk1"/>
              </a:solidFill>
              <a:latin typeface="Times New Roman"/>
              <a:ea typeface="Times New Roman"/>
              <a:cs typeface="Times New Roman"/>
              <a:sym typeface="Times New Roman"/>
            </a:endParaRPr>
          </a:p>
        </p:txBody>
      </p:sp>
      <p:pic>
        <p:nvPicPr>
          <p:cNvPr id="2" name="Picture 1" descr="Banking University">
            <a:extLst>
              <a:ext uri="{FF2B5EF4-FFF2-40B4-BE49-F238E27FC236}">
                <a16:creationId xmlns:a16="http://schemas.microsoft.com/office/drawing/2014/main" id="{41360FA1-6FAB-A67C-C379-98BD4E1480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5497" y="4522597"/>
            <a:ext cx="922001" cy="5268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8806DA95-D9F9-2194-692C-13BC5A4191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266" y="1182433"/>
            <a:ext cx="7780713" cy="27786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4B41AA8-64E0-D0D4-44E1-DDC63487DCC3}"/>
              </a:ext>
            </a:extLst>
          </p:cNvPr>
          <p:cNvSpPr txBox="1"/>
          <p:nvPr/>
        </p:nvSpPr>
        <p:spPr>
          <a:xfrm>
            <a:off x="985058" y="4239491"/>
            <a:ext cx="7173883" cy="307777"/>
          </a:xfrm>
          <a:prstGeom prst="rect">
            <a:avLst/>
          </a:prstGeom>
          <a:noFill/>
        </p:spPr>
        <p:txBody>
          <a:bodyPr wrap="square" rtlCol="0">
            <a:spAutoFit/>
          </a:bodyPr>
          <a:lstStyle/>
          <a:p>
            <a:r>
              <a:rPr lang="en-US" dirty="0">
                <a:hlinkClick r:id="rId3"/>
              </a:rPr>
              <a:t>https://medium.com/data-science/gradient-descent-algorithm-a-deep-dive-cf04e8115f21</a:t>
            </a:r>
            <a:r>
              <a:rPr lang="en-US" dirty="0"/>
              <a:t> </a:t>
            </a:r>
          </a:p>
        </p:txBody>
      </p:sp>
      <p:pic>
        <p:nvPicPr>
          <p:cNvPr id="5" name="Picture 4" descr="Banking University">
            <a:extLst>
              <a:ext uri="{FF2B5EF4-FFF2-40B4-BE49-F238E27FC236}">
                <a16:creationId xmlns:a16="http://schemas.microsoft.com/office/drawing/2014/main" id="{9E8C2198-10A3-B796-3F1E-8DB1D10158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5497" y="4522597"/>
            <a:ext cx="922001" cy="526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1196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102625" y="1035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Linear regression</a:t>
            </a:r>
            <a:endParaRPr/>
          </a:p>
          <a:p>
            <a:pPr marL="0" lvl="0" indent="0" algn="l" rtl="0">
              <a:spcBef>
                <a:spcPts val="0"/>
              </a:spcBef>
              <a:spcAft>
                <a:spcPts val="0"/>
              </a:spcAft>
              <a:buNone/>
            </a:pPr>
            <a:endParaRPr/>
          </a:p>
        </p:txBody>
      </p:sp>
      <p:pic>
        <p:nvPicPr>
          <p:cNvPr id="131" name="Google Shape;131;p23"/>
          <p:cNvPicPr preferRelativeResize="0"/>
          <p:nvPr/>
        </p:nvPicPr>
        <p:blipFill>
          <a:blip r:embed="rId3">
            <a:alphaModFix/>
          </a:blip>
          <a:stretch>
            <a:fillRect/>
          </a:stretch>
        </p:blipFill>
        <p:spPr>
          <a:xfrm>
            <a:off x="215125" y="758925"/>
            <a:ext cx="5433352" cy="4162476"/>
          </a:xfrm>
          <a:prstGeom prst="rect">
            <a:avLst/>
          </a:prstGeom>
          <a:noFill/>
          <a:ln>
            <a:noFill/>
          </a:ln>
        </p:spPr>
      </p:pic>
      <p:pic>
        <p:nvPicPr>
          <p:cNvPr id="132" name="Google Shape;132;p23"/>
          <p:cNvPicPr preferRelativeResize="0"/>
          <p:nvPr/>
        </p:nvPicPr>
        <p:blipFill>
          <a:blip r:embed="rId4">
            <a:alphaModFix/>
          </a:blip>
          <a:stretch>
            <a:fillRect/>
          </a:stretch>
        </p:blipFill>
        <p:spPr>
          <a:xfrm>
            <a:off x="4736844" y="1125150"/>
            <a:ext cx="4118450" cy="3430026"/>
          </a:xfrm>
          <a:prstGeom prst="rect">
            <a:avLst/>
          </a:prstGeom>
          <a:noFill/>
          <a:ln>
            <a:noFill/>
          </a:ln>
        </p:spPr>
      </p:pic>
      <p:pic>
        <p:nvPicPr>
          <p:cNvPr id="2" name="Picture 1" descr="Banking University">
            <a:extLst>
              <a:ext uri="{FF2B5EF4-FFF2-40B4-BE49-F238E27FC236}">
                <a16:creationId xmlns:a16="http://schemas.microsoft.com/office/drawing/2014/main" id="{15C2C13B-6871-790B-4D03-2BCBE98BB5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5497" y="4522597"/>
            <a:ext cx="922001" cy="5268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Q1. Gradient descent variants</a:t>
            </a:r>
            <a:endParaRPr/>
          </a:p>
        </p:txBody>
      </p:sp>
      <p:graphicFrame>
        <p:nvGraphicFramePr>
          <p:cNvPr id="138" name="Google Shape;138;p24"/>
          <p:cNvGraphicFramePr/>
          <p:nvPr/>
        </p:nvGraphicFramePr>
        <p:xfrm>
          <a:off x="311700" y="2887700"/>
          <a:ext cx="7239000" cy="1188630"/>
        </p:xfrm>
        <a:graphic>
          <a:graphicData uri="http://schemas.openxmlformats.org/drawingml/2006/table">
            <a:tbl>
              <a:tblPr>
                <a:noFill/>
                <a:tableStyleId>{4E3AC914-B76C-470F-9B0F-30FC837F5661}</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r>
                        <a:rPr lang="en" b="1"/>
                        <a:t>Variant</a:t>
                      </a:r>
                      <a:endParaRPr b="1"/>
                    </a:p>
                  </a:txBody>
                  <a:tcPr marL="91425" marR="91425" marT="91425" marB="91425"/>
                </a:tc>
                <a:tc>
                  <a:txBody>
                    <a:bodyPr/>
                    <a:lstStyle/>
                    <a:p>
                      <a:pPr marL="0" lvl="0" indent="0" algn="ctr" rtl="0">
                        <a:spcBef>
                          <a:spcPts val="0"/>
                        </a:spcBef>
                        <a:spcAft>
                          <a:spcPts val="0"/>
                        </a:spcAft>
                        <a:buNone/>
                      </a:pPr>
                      <a:r>
                        <a:rPr lang="en" b="1"/>
                        <a:t>Description</a:t>
                      </a:r>
                      <a:endParaRPr b="1"/>
                    </a:p>
                  </a:txBody>
                  <a:tcPr marL="91425" marR="91425" marT="91425" marB="91425"/>
                </a:tc>
                <a:tc>
                  <a:txBody>
                    <a:bodyPr/>
                    <a:lstStyle/>
                    <a:p>
                      <a:pPr marL="0" lvl="0" indent="0" algn="ctr" rtl="0">
                        <a:spcBef>
                          <a:spcPts val="0"/>
                        </a:spcBef>
                        <a:spcAft>
                          <a:spcPts val="0"/>
                        </a:spcAft>
                        <a:buNone/>
                      </a:pPr>
                      <a:r>
                        <a:rPr lang="en" b="1"/>
                        <a:t>Time</a:t>
                      </a:r>
                      <a:endParaRPr b="1"/>
                    </a:p>
                  </a:txBody>
                  <a:tcPr marL="91425" marR="91425" marT="91425" marB="91425"/>
                </a:tc>
                <a:tc>
                  <a:txBody>
                    <a:bodyPr/>
                    <a:lstStyle/>
                    <a:p>
                      <a:pPr marL="0" lvl="0" indent="0" algn="ctr" rtl="0">
                        <a:spcBef>
                          <a:spcPts val="0"/>
                        </a:spcBef>
                        <a:spcAft>
                          <a:spcPts val="0"/>
                        </a:spcAft>
                        <a:buNone/>
                      </a:pPr>
                      <a:r>
                        <a:rPr lang="en" b="1"/>
                        <a:t>Memory</a:t>
                      </a:r>
                      <a:endParaRPr b="1"/>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t>Stochastic GD</a:t>
                      </a:r>
                      <a:endParaRPr/>
                    </a:p>
                  </a:txBody>
                  <a:tcPr marL="91425" marR="91425" marT="91425" marB="91425"/>
                </a:tc>
                <a:tc>
                  <a:txBody>
                    <a:bodyPr/>
                    <a:lstStyle/>
                    <a:p>
                      <a:pPr marL="0" lvl="0" indent="0" algn="ctr" rtl="0">
                        <a:spcBef>
                          <a:spcPts val="0"/>
                        </a:spcBef>
                        <a:spcAft>
                          <a:spcPts val="0"/>
                        </a:spcAft>
                        <a:buNone/>
                      </a:pPr>
                      <a:r>
                        <a:rPr lang="en"/>
                        <a:t>One point</a:t>
                      </a:r>
                      <a:endParaRPr/>
                    </a:p>
                  </a:txBody>
                  <a:tcPr marL="91425" marR="91425" marT="91425" marB="91425"/>
                </a:tc>
                <a:tc>
                  <a:txBody>
                    <a:bodyPr/>
                    <a:lstStyle/>
                    <a:p>
                      <a:pPr marL="0" lvl="0" indent="0" algn="ctr" rtl="0">
                        <a:spcBef>
                          <a:spcPts val="0"/>
                        </a:spcBef>
                        <a:spcAft>
                          <a:spcPts val="0"/>
                        </a:spcAft>
                        <a:buNone/>
                      </a:pPr>
                      <a:r>
                        <a:rPr lang="en"/>
                        <a:t>?</a:t>
                      </a:r>
                      <a:endParaRPr/>
                    </a:p>
                  </a:txBody>
                  <a:tcPr marL="91425" marR="91425" marT="91425" marB="91425"/>
                </a:tc>
                <a:tc>
                  <a:txBody>
                    <a:bodyPr/>
                    <a:lstStyle/>
                    <a:p>
                      <a:pPr marL="0" lvl="0" indent="0" algn="ctr" rtl="0">
                        <a:spcBef>
                          <a:spcPts val="0"/>
                        </a:spcBef>
                        <a:spcAft>
                          <a:spcPts val="0"/>
                        </a:spcAft>
                        <a:buNone/>
                      </a:pPr>
                      <a:r>
                        <a:rPr lang="en"/>
                        <a:t>?</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t>Batch GD</a:t>
                      </a:r>
                      <a:endParaRPr/>
                    </a:p>
                  </a:txBody>
                  <a:tcPr marL="91425" marR="91425" marT="91425" marB="91425"/>
                </a:tc>
                <a:tc>
                  <a:txBody>
                    <a:bodyPr/>
                    <a:lstStyle/>
                    <a:p>
                      <a:pPr marL="0" lvl="0" indent="0" algn="ctr" rtl="0">
                        <a:spcBef>
                          <a:spcPts val="0"/>
                        </a:spcBef>
                        <a:spcAft>
                          <a:spcPts val="0"/>
                        </a:spcAft>
                        <a:buNone/>
                      </a:pPr>
                      <a:r>
                        <a:rPr lang="en"/>
                        <a:t>All points</a:t>
                      </a:r>
                      <a:endParaRPr/>
                    </a:p>
                  </a:txBody>
                  <a:tcPr marL="91425" marR="91425" marT="91425" marB="91425"/>
                </a:tc>
                <a:tc>
                  <a:txBody>
                    <a:bodyPr/>
                    <a:lstStyle/>
                    <a:p>
                      <a:pPr marL="0" lvl="0" indent="0" algn="ctr" rtl="0">
                        <a:spcBef>
                          <a:spcPts val="0"/>
                        </a:spcBef>
                        <a:spcAft>
                          <a:spcPts val="0"/>
                        </a:spcAft>
                        <a:buNone/>
                      </a:pPr>
                      <a:r>
                        <a:rPr lang="en"/>
                        <a:t>?</a:t>
                      </a:r>
                      <a:endParaRPr/>
                    </a:p>
                  </a:txBody>
                  <a:tcPr marL="91425" marR="91425" marT="91425" marB="91425"/>
                </a:tc>
                <a:tc>
                  <a:txBody>
                    <a:bodyPr/>
                    <a:lstStyle/>
                    <a:p>
                      <a:pPr marL="0" lvl="0" indent="0" algn="ctr" rtl="0">
                        <a:spcBef>
                          <a:spcPts val="0"/>
                        </a:spcBef>
                        <a:spcAft>
                          <a:spcPts val="0"/>
                        </a:spcAft>
                        <a:buNone/>
                      </a:pPr>
                      <a:r>
                        <a:rPr lang="en"/>
                        <a:t>?</a:t>
                      </a:r>
                      <a:endParaRPr/>
                    </a:p>
                  </a:txBody>
                  <a:tcPr marL="91425" marR="91425" marT="91425" marB="91425"/>
                </a:tc>
                <a:extLst>
                  <a:ext uri="{0D108BD9-81ED-4DB2-BD59-A6C34878D82A}">
                    <a16:rowId xmlns:a16="http://schemas.microsoft.com/office/drawing/2014/main" val="10002"/>
                  </a:ext>
                </a:extLst>
              </a:tr>
            </a:tbl>
          </a:graphicData>
        </a:graphic>
      </p:graphicFrame>
      <p:sp>
        <p:nvSpPr>
          <p:cNvPr id="139" name="Google Shape;139;p24"/>
          <p:cNvSpPr txBox="1"/>
          <p:nvPr/>
        </p:nvSpPr>
        <p:spPr>
          <a:xfrm>
            <a:off x="355450" y="1400850"/>
            <a:ext cx="40143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accent3"/>
                </a:solidFill>
                <a:latin typeface="Proxima Nova"/>
                <a:ea typeface="Proxima Nova"/>
                <a:cs typeface="Proxima Nova"/>
                <a:sym typeface="Proxima Nova"/>
              </a:rPr>
              <a:t>Which method is better?</a:t>
            </a:r>
            <a:endParaRPr sz="1800">
              <a:solidFill>
                <a:schemeClr val="accent3"/>
              </a:solidFill>
              <a:latin typeface="Proxima Nova"/>
              <a:ea typeface="Proxima Nova"/>
              <a:cs typeface="Proxima Nova"/>
              <a:sym typeface="Proxima Nova"/>
            </a:endParaRPr>
          </a:p>
          <a:p>
            <a:pPr marL="457200" lvl="0" indent="-342900" algn="l" rtl="0">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SGD - one point per step</a:t>
            </a:r>
            <a:endParaRPr sz="1800">
              <a:solidFill>
                <a:schemeClr val="accent3"/>
              </a:solidFill>
              <a:latin typeface="Proxima Nova"/>
              <a:ea typeface="Proxima Nova"/>
              <a:cs typeface="Proxima Nova"/>
              <a:sym typeface="Proxima Nova"/>
            </a:endParaRPr>
          </a:p>
          <a:p>
            <a:pPr marL="457200" lvl="0" indent="-342900" algn="l" rtl="0">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Batch GD - all points per step</a:t>
            </a:r>
            <a:endParaRPr sz="1800">
              <a:solidFill>
                <a:schemeClr val="accent3"/>
              </a:solidFill>
              <a:latin typeface="Proxima Nova"/>
              <a:ea typeface="Proxima Nova"/>
              <a:cs typeface="Proxima Nova"/>
              <a:sym typeface="Proxima Nova"/>
            </a:endParaRPr>
          </a:p>
        </p:txBody>
      </p:sp>
      <p:pic>
        <p:nvPicPr>
          <p:cNvPr id="2" name="Picture 1" descr="Banking University">
            <a:extLst>
              <a:ext uri="{FF2B5EF4-FFF2-40B4-BE49-F238E27FC236}">
                <a16:creationId xmlns:a16="http://schemas.microsoft.com/office/drawing/2014/main" id="{53BC4A7F-3363-7B7C-D248-F1F71F709A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5497" y="4522597"/>
            <a:ext cx="922001" cy="5268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Gradient descent variants</a:t>
            </a:r>
            <a:endParaRPr/>
          </a:p>
        </p:txBody>
      </p:sp>
      <p:graphicFrame>
        <p:nvGraphicFramePr>
          <p:cNvPr id="145" name="Google Shape;145;p25"/>
          <p:cNvGraphicFramePr/>
          <p:nvPr/>
        </p:nvGraphicFramePr>
        <p:xfrm>
          <a:off x="311700" y="1347450"/>
          <a:ext cx="7239000" cy="1188630"/>
        </p:xfrm>
        <a:graphic>
          <a:graphicData uri="http://schemas.openxmlformats.org/drawingml/2006/table">
            <a:tbl>
              <a:tblPr>
                <a:noFill/>
                <a:tableStyleId>{4E3AC914-B76C-470F-9B0F-30FC837F5661}</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r>
                        <a:rPr lang="en" b="1"/>
                        <a:t>Variant</a:t>
                      </a:r>
                      <a:endParaRPr b="1"/>
                    </a:p>
                  </a:txBody>
                  <a:tcPr marL="91425" marR="91425" marT="91425" marB="91425"/>
                </a:tc>
                <a:tc>
                  <a:txBody>
                    <a:bodyPr/>
                    <a:lstStyle/>
                    <a:p>
                      <a:pPr marL="0" lvl="0" indent="0" algn="ctr" rtl="0">
                        <a:spcBef>
                          <a:spcPts val="0"/>
                        </a:spcBef>
                        <a:spcAft>
                          <a:spcPts val="0"/>
                        </a:spcAft>
                        <a:buNone/>
                      </a:pPr>
                      <a:r>
                        <a:rPr lang="en" b="1"/>
                        <a:t>Description</a:t>
                      </a:r>
                      <a:endParaRPr b="1"/>
                    </a:p>
                  </a:txBody>
                  <a:tcPr marL="91425" marR="91425" marT="91425" marB="91425"/>
                </a:tc>
                <a:tc>
                  <a:txBody>
                    <a:bodyPr/>
                    <a:lstStyle/>
                    <a:p>
                      <a:pPr marL="0" lvl="0" indent="0" algn="ctr" rtl="0">
                        <a:spcBef>
                          <a:spcPts val="0"/>
                        </a:spcBef>
                        <a:spcAft>
                          <a:spcPts val="0"/>
                        </a:spcAft>
                        <a:buNone/>
                      </a:pPr>
                      <a:r>
                        <a:rPr lang="en" b="1"/>
                        <a:t>Time</a:t>
                      </a:r>
                      <a:endParaRPr b="1"/>
                    </a:p>
                  </a:txBody>
                  <a:tcPr marL="91425" marR="91425" marT="91425" marB="91425"/>
                </a:tc>
                <a:tc>
                  <a:txBody>
                    <a:bodyPr/>
                    <a:lstStyle/>
                    <a:p>
                      <a:pPr marL="0" lvl="0" indent="0" algn="ctr" rtl="0">
                        <a:spcBef>
                          <a:spcPts val="0"/>
                        </a:spcBef>
                        <a:spcAft>
                          <a:spcPts val="0"/>
                        </a:spcAft>
                        <a:buNone/>
                      </a:pPr>
                      <a:r>
                        <a:rPr lang="en" b="1"/>
                        <a:t>Memory</a:t>
                      </a:r>
                      <a:endParaRPr b="1"/>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t>Stochastic GD</a:t>
                      </a:r>
                      <a:endParaRPr/>
                    </a:p>
                  </a:txBody>
                  <a:tcPr marL="91425" marR="91425" marT="91425" marB="91425"/>
                </a:tc>
                <a:tc>
                  <a:txBody>
                    <a:bodyPr/>
                    <a:lstStyle/>
                    <a:p>
                      <a:pPr marL="0" lvl="0" indent="0" algn="ctr" rtl="0">
                        <a:spcBef>
                          <a:spcPts val="0"/>
                        </a:spcBef>
                        <a:spcAft>
                          <a:spcPts val="0"/>
                        </a:spcAft>
                        <a:buNone/>
                      </a:pPr>
                      <a:r>
                        <a:rPr lang="en"/>
                        <a:t>One point</a:t>
                      </a:r>
                      <a:endParaRPr/>
                    </a:p>
                  </a:txBody>
                  <a:tcPr marL="91425" marR="91425" marT="91425" marB="91425"/>
                </a:tc>
                <a:tc>
                  <a:txBody>
                    <a:bodyPr/>
                    <a:lstStyle/>
                    <a:p>
                      <a:pPr marL="0" lvl="0" indent="0" algn="ctr" rtl="0">
                        <a:spcBef>
                          <a:spcPts val="0"/>
                        </a:spcBef>
                        <a:spcAft>
                          <a:spcPts val="0"/>
                        </a:spcAft>
                        <a:buNone/>
                      </a:pPr>
                      <a:r>
                        <a:rPr lang="en"/>
                        <a:t>Slow</a:t>
                      </a:r>
                      <a:endParaRPr/>
                    </a:p>
                  </a:txBody>
                  <a:tcPr marL="91425" marR="91425" marT="91425" marB="91425"/>
                </a:tc>
                <a:tc>
                  <a:txBody>
                    <a:bodyPr/>
                    <a:lstStyle/>
                    <a:p>
                      <a:pPr marL="0" lvl="0" indent="0" algn="ctr" rtl="0">
                        <a:spcBef>
                          <a:spcPts val="0"/>
                        </a:spcBef>
                        <a:spcAft>
                          <a:spcPts val="0"/>
                        </a:spcAft>
                        <a:buNone/>
                      </a:pPr>
                      <a:r>
                        <a:rPr lang="en"/>
                        <a:t>Low</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t>Batch GD</a:t>
                      </a:r>
                      <a:endParaRPr/>
                    </a:p>
                  </a:txBody>
                  <a:tcPr marL="91425" marR="91425" marT="91425" marB="91425"/>
                </a:tc>
                <a:tc>
                  <a:txBody>
                    <a:bodyPr/>
                    <a:lstStyle/>
                    <a:p>
                      <a:pPr marL="0" lvl="0" indent="0" algn="ctr" rtl="0">
                        <a:spcBef>
                          <a:spcPts val="0"/>
                        </a:spcBef>
                        <a:spcAft>
                          <a:spcPts val="0"/>
                        </a:spcAft>
                        <a:buNone/>
                      </a:pPr>
                      <a:r>
                        <a:rPr lang="en"/>
                        <a:t>All points</a:t>
                      </a:r>
                      <a:endParaRPr/>
                    </a:p>
                  </a:txBody>
                  <a:tcPr marL="91425" marR="91425" marT="91425" marB="91425"/>
                </a:tc>
                <a:tc>
                  <a:txBody>
                    <a:bodyPr/>
                    <a:lstStyle/>
                    <a:p>
                      <a:pPr marL="0" lvl="0" indent="0" algn="ctr" rtl="0">
                        <a:spcBef>
                          <a:spcPts val="0"/>
                        </a:spcBef>
                        <a:spcAft>
                          <a:spcPts val="0"/>
                        </a:spcAft>
                        <a:buNone/>
                      </a:pPr>
                      <a:r>
                        <a:rPr lang="en"/>
                        <a:t>Fast</a:t>
                      </a:r>
                      <a:endParaRPr/>
                    </a:p>
                  </a:txBody>
                  <a:tcPr marL="91425" marR="91425" marT="91425" marB="91425"/>
                </a:tc>
                <a:tc>
                  <a:txBody>
                    <a:bodyPr/>
                    <a:lstStyle/>
                    <a:p>
                      <a:pPr marL="0" lvl="0" indent="0" algn="ctr" rtl="0">
                        <a:spcBef>
                          <a:spcPts val="0"/>
                        </a:spcBef>
                        <a:spcAft>
                          <a:spcPts val="0"/>
                        </a:spcAft>
                        <a:buNone/>
                      </a:pPr>
                      <a:r>
                        <a:rPr lang="en"/>
                        <a:t>High</a:t>
                      </a:r>
                      <a:endParaRPr/>
                    </a:p>
                  </a:txBody>
                  <a:tcPr marL="91425" marR="91425" marT="91425" marB="91425"/>
                </a:tc>
                <a:extLst>
                  <a:ext uri="{0D108BD9-81ED-4DB2-BD59-A6C34878D82A}">
                    <a16:rowId xmlns:a16="http://schemas.microsoft.com/office/drawing/2014/main" val="10002"/>
                  </a:ext>
                </a:extLst>
              </a:tr>
            </a:tbl>
          </a:graphicData>
        </a:graphic>
      </p:graphicFrame>
      <p:pic>
        <p:nvPicPr>
          <p:cNvPr id="2" name="Picture 1" descr="Banking University">
            <a:extLst>
              <a:ext uri="{FF2B5EF4-FFF2-40B4-BE49-F238E27FC236}">
                <a16:creationId xmlns:a16="http://schemas.microsoft.com/office/drawing/2014/main" id="{74F836F1-B826-D573-FB69-0FEAF3945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5497" y="4522597"/>
            <a:ext cx="922001" cy="5268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Gradient descent variants</a:t>
            </a:r>
            <a:endParaRPr/>
          </a:p>
        </p:txBody>
      </p:sp>
      <p:graphicFrame>
        <p:nvGraphicFramePr>
          <p:cNvPr id="151" name="Google Shape;151;p26"/>
          <p:cNvGraphicFramePr/>
          <p:nvPr/>
        </p:nvGraphicFramePr>
        <p:xfrm>
          <a:off x="311700" y="1347450"/>
          <a:ext cx="7239000" cy="1188630"/>
        </p:xfrm>
        <a:graphic>
          <a:graphicData uri="http://schemas.openxmlformats.org/drawingml/2006/table">
            <a:tbl>
              <a:tblPr>
                <a:noFill/>
                <a:tableStyleId>{4E3AC914-B76C-470F-9B0F-30FC837F5661}</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r>
                        <a:rPr lang="en" b="1"/>
                        <a:t>Variant</a:t>
                      </a:r>
                      <a:endParaRPr b="1"/>
                    </a:p>
                  </a:txBody>
                  <a:tcPr marL="91425" marR="91425" marT="91425" marB="91425"/>
                </a:tc>
                <a:tc>
                  <a:txBody>
                    <a:bodyPr/>
                    <a:lstStyle/>
                    <a:p>
                      <a:pPr marL="0" lvl="0" indent="0" algn="ctr" rtl="0">
                        <a:spcBef>
                          <a:spcPts val="0"/>
                        </a:spcBef>
                        <a:spcAft>
                          <a:spcPts val="0"/>
                        </a:spcAft>
                        <a:buNone/>
                      </a:pPr>
                      <a:r>
                        <a:rPr lang="en" b="1"/>
                        <a:t>Description</a:t>
                      </a:r>
                      <a:endParaRPr b="1"/>
                    </a:p>
                  </a:txBody>
                  <a:tcPr marL="91425" marR="91425" marT="91425" marB="91425"/>
                </a:tc>
                <a:tc>
                  <a:txBody>
                    <a:bodyPr/>
                    <a:lstStyle/>
                    <a:p>
                      <a:pPr marL="0" lvl="0" indent="0" algn="ctr" rtl="0">
                        <a:spcBef>
                          <a:spcPts val="0"/>
                        </a:spcBef>
                        <a:spcAft>
                          <a:spcPts val="0"/>
                        </a:spcAft>
                        <a:buNone/>
                      </a:pPr>
                      <a:r>
                        <a:rPr lang="en" b="1"/>
                        <a:t>Time</a:t>
                      </a:r>
                      <a:endParaRPr b="1"/>
                    </a:p>
                  </a:txBody>
                  <a:tcPr marL="91425" marR="91425" marT="91425" marB="91425"/>
                </a:tc>
                <a:tc>
                  <a:txBody>
                    <a:bodyPr/>
                    <a:lstStyle/>
                    <a:p>
                      <a:pPr marL="0" lvl="0" indent="0" algn="ctr" rtl="0">
                        <a:spcBef>
                          <a:spcPts val="0"/>
                        </a:spcBef>
                        <a:spcAft>
                          <a:spcPts val="0"/>
                        </a:spcAft>
                        <a:buNone/>
                      </a:pPr>
                      <a:r>
                        <a:rPr lang="en" b="1"/>
                        <a:t>Memory</a:t>
                      </a:r>
                      <a:endParaRPr b="1"/>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t>Stochastic GD</a:t>
                      </a:r>
                      <a:endParaRPr/>
                    </a:p>
                  </a:txBody>
                  <a:tcPr marL="91425" marR="91425" marT="91425" marB="91425"/>
                </a:tc>
                <a:tc>
                  <a:txBody>
                    <a:bodyPr/>
                    <a:lstStyle/>
                    <a:p>
                      <a:pPr marL="0" lvl="0" indent="0" algn="ctr" rtl="0">
                        <a:spcBef>
                          <a:spcPts val="0"/>
                        </a:spcBef>
                        <a:spcAft>
                          <a:spcPts val="0"/>
                        </a:spcAft>
                        <a:buNone/>
                      </a:pPr>
                      <a:r>
                        <a:rPr lang="en"/>
                        <a:t>One point</a:t>
                      </a:r>
                      <a:endParaRPr/>
                    </a:p>
                  </a:txBody>
                  <a:tcPr marL="91425" marR="91425" marT="91425" marB="91425"/>
                </a:tc>
                <a:tc>
                  <a:txBody>
                    <a:bodyPr/>
                    <a:lstStyle/>
                    <a:p>
                      <a:pPr marL="0" lvl="0" indent="0" algn="ctr" rtl="0">
                        <a:spcBef>
                          <a:spcPts val="0"/>
                        </a:spcBef>
                        <a:spcAft>
                          <a:spcPts val="0"/>
                        </a:spcAft>
                        <a:buNone/>
                      </a:pPr>
                      <a:r>
                        <a:rPr lang="en"/>
                        <a:t>Slow</a:t>
                      </a:r>
                      <a:endParaRPr/>
                    </a:p>
                  </a:txBody>
                  <a:tcPr marL="91425" marR="91425" marT="91425" marB="91425"/>
                </a:tc>
                <a:tc>
                  <a:txBody>
                    <a:bodyPr/>
                    <a:lstStyle/>
                    <a:p>
                      <a:pPr marL="0" lvl="0" indent="0" algn="ctr" rtl="0">
                        <a:spcBef>
                          <a:spcPts val="0"/>
                        </a:spcBef>
                        <a:spcAft>
                          <a:spcPts val="0"/>
                        </a:spcAft>
                        <a:buNone/>
                      </a:pPr>
                      <a:r>
                        <a:rPr lang="en"/>
                        <a:t>Low</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t>Batch GD</a:t>
                      </a:r>
                      <a:endParaRPr/>
                    </a:p>
                  </a:txBody>
                  <a:tcPr marL="91425" marR="91425" marT="91425" marB="91425"/>
                </a:tc>
                <a:tc>
                  <a:txBody>
                    <a:bodyPr/>
                    <a:lstStyle/>
                    <a:p>
                      <a:pPr marL="0" lvl="0" indent="0" algn="ctr" rtl="0">
                        <a:spcBef>
                          <a:spcPts val="0"/>
                        </a:spcBef>
                        <a:spcAft>
                          <a:spcPts val="0"/>
                        </a:spcAft>
                        <a:buNone/>
                      </a:pPr>
                      <a:r>
                        <a:rPr lang="en"/>
                        <a:t>All points</a:t>
                      </a:r>
                      <a:endParaRPr/>
                    </a:p>
                  </a:txBody>
                  <a:tcPr marL="91425" marR="91425" marT="91425" marB="91425"/>
                </a:tc>
                <a:tc>
                  <a:txBody>
                    <a:bodyPr/>
                    <a:lstStyle/>
                    <a:p>
                      <a:pPr marL="0" lvl="0" indent="0" algn="ctr" rtl="0">
                        <a:spcBef>
                          <a:spcPts val="0"/>
                        </a:spcBef>
                        <a:spcAft>
                          <a:spcPts val="0"/>
                        </a:spcAft>
                        <a:buNone/>
                      </a:pPr>
                      <a:r>
                        <a:rPr lang="en"/>
                        <a:t>Fast</a:t>
                      </a:r>
                      <a:endParaRPr/>
                    </a:p>
                  </a:txBody>
                  <a:tcPr marL="91425" marR="91425" marT="91425" marB="91425"/>
                </a:tc>
                <a:tc>
                  <a:txBody>
                    <a:bodyPr/>
                    <a:lstStyle/>
                    <a:p>
                      <a:pPr marL="0" lvl="0" indent="0" algn="ctr" rtl="0">
                        <a:spcBef>
                          <a:spcPts val="0"/>
                        </a:spcBef>
                        <a:spcAft>
                          <a:spcPts val="0"/>
                        </a:spcAft>
                        <a:buNone/>
                      </a:pPr>
                      <a:r>
                        <a:rPr lang="en"/>
                        <a:t>High</a:t>
                      </a:r>
                      <a:endParaRPr/>
                    </a:p>
                  </a:txBody>
                  <a:tcPr marL="91425" marR="91425" marT="91425" marB="91425"/>
                </a:tc>
                <a:extLst>
                  <a:ext uri="{0D108BD9-81ED-4DB2-BD59-A6C34878D82A}">
                    <a16:rowId xmlns:a16="http://schemas.microsoft.com/office/drawing/2014/main" val="10002"/>
                  </a:ext>
                </a:extLst>
              </a:tr>
            </a:tbl>
          </a:graphicData>
        </a:graphic>
      </p:graphicFrame>
      <p:graphicFrame>
        <p:nvGraphicFramePr>
          <p:cNvPr id="152" name="Google Shape;152;p26"/>
          <p:cNvGraphicFramePr/>
          <p:nvPr/>
        </p:nvGraphicFramePr>
        <p:xfrm>
          <a:off x="311700" y="2865775"/>
          <a:ext cx="7239000" cy="1584840"/>
        </p:xfrm>
        <a:graphic>
          <a:graphicData uri="http://schemas.openxmlformats.org/drawingml/2006/table">
            <a:tbl>
              <a:tblPr>
                <a:noFill/>
                <a:tableStyleId>{4E3AC914-B76C-470F-9B0F-30FC837F5661}</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r>
                        <a:rPr lang="en" b="1"/>
                        <a:t>Variant</a:t>
                      </a:r>
                      <a:endParaRPr b="1"/>
                    </a:p>
                  </a:txBody>
                  <a:tcPr marL="91425" marR="91425" marT="91425" marB="91425"/>
                </a:tc>
                <a:tc>
                  <a:txBody>
                    <a:bodyPr/>
                    <a:lstStyle/>
                    <a:p>
                      <a:pPr marL="0" lvl="0" indent="0" algn="ctr" rtl="0">
                        <a:spcBef>
                          <a:spcPts val="0"/>
                        </a:spcBef>
                        <a:spcAft>
                          <a:spcPts val="0"/>
                        </a:spcAft>
                        <a:buNone/>
                      </a:pPr>
                      <a:r>
                        <a:rPr lang="en" b="1"/>
                        <a:t>Description</a:t>
                      </a:r>
                      <a:endParaRPr b="1"/>
                    </a:p>
                  </a:txBody>
                  <a:tcPr marL="91425" marR="91425" marT="91425" marB="91425"/>
                </a:tc>
                <a:tc>
                  <a:txBody>
                    <a:bodyPr/>
                    <a:lstStyle/>
                    <a:p>
                      <a:pPr marL="0" lvl="0" indent="0" algn="ctr" rtl="0">
                        <a:spcBef>
                          <a:spcPts val="0"/>
                        </a:spcBef>
                        <a:spcAft>
                          <a:spcPts val="0"/>
                        </a:spcAft>
                        <a:buNone/>
                      </a:pPr>
                      <a:r>
                        <a:rPr lang="en" b="1"/>
                        <a:t>Time</a:t>
                      </a:r>
                      <a:endParaRPr b="1"/>
                    </a:p>
                  </a:txBody>
                  <a:tcPr marL="91425" marR="91425" marT="91425" marB="91425"/>
                </a:tc>
                <a:tc>
                  <a:txBody>
                    <a:bodyPr/>
                    <a:lstStyle/>
                    <a:p>
                      <a:pPr marL="0" lvl="0" indent="0" algn="ctr" rtl="0">
                        <a:spcBef>
                          <a:spcPts val="0"/>
                        </a:spcBef>
                        <a:spcAft>
                          <a:spcPts val="0"/>
                        </a:spcAft>
                        <a:buNone/>
                      </a:pPr>
                      <a:r>
                        <a:rPr lang="en" b="1"/>
                        <a:t>Memory</a:t>
                      </a:r>
                      <a:endParaRPr b="1"/>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t>Stochastic GD</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One point</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Slow</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Low</a:t>
                      </a:r>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t>Batch GD</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All points</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Fast</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High</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a:t>Mini-Batch GD</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a:t>Batches</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a:t>Medium</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a:t>Medium</a:t>
                      </a:r>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3"/>
                  </a:ext>
                </a:extLst>
              </a:tr>
            </a:tbl>
          </a:graphicData>
        </a:graphic>
      </p:graphicFrame>
      <p:pic>
        <p:nvPicPr>
          <p:cNvPr id="2" name="Picture 1" descr="Banking University">
            <a:extLst>
              <a:ext uri="{FF2B5EF4-FFF2-40B4-BE49-F238E27FC236}">
                <a16:creationId xmlns:a16="http://schemas.microsoft.com/office/drawing/2014/main" id="{D22FCB3F-EC11-3729-9D81-8EA5FBCB25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5497" y="4522597"/>
            <a:ext cx="922001" cy="5268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Q2. Starting point</a:t>
            </a:r>
            <a:endParaRPr/>
          </a:p>
        </p:txBody>
      </p:sp>
      <p:sp>
        <p:nvSpPr>
          <p:cNvPr id="158" name="Google Shape;158;p27"/>
          <p:cNvSpPr txBox="1">
            <a:spLocks noGrp="1"/>
          </p:cNvSpPr>
          <p:nvPr>
            <p:ph type="body" idx="1"/>
          </p:nvPr>
        </p:nvSpPr>
        <p:spPr>
          <a:xfrm>
            <a:off x="311700" y="1152475"/>
            <a:ext cx="8520600" cy="5727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1200"/>
              </a:spcAft>
              <a:buNone/>
            </a:pPr>
            <a:r>
              <a:rPr lang="en"/>
              <a:t>If we start the gradient from 2 random points both will go in the same point?</a:t>
            </a:r>
            <a:endParaRPr/>
          </a:p>
        </p:txBody>
      </p:sp>
      <p:pic>
        <p:nvPicPr>
          <p:cNvPr id="2" name="Picture 1" descr="Banking University">
            <a:extLst>
              <a:ext uri="{FF2B5EF4-FFF2-40B4-BE49-F238E27FC236}">
                <a16:creationId xmlns:a16="http://schemas.microsoft.com/office/drawing/2014/main" id="{6E91F29E-B390-4393-0E3B-21C91540CB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5497" y="4522597"/>
            <a:ext cx="922001" cy="5268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important to get</a:t>
            </a:r>
            <a:endParaRPr/>
          </a:p>
        </p:txBody>
      </p:sp>
      <p:sp>
        <p:nvSpPr>
          <p:cNvPr id="72" name="Google Shape;72;p15"/>
          <p:cNvSpPr txBox="1">
            <a:spLocks noGrp="1"/>
          </p:cNvSpPr>
          <p:nvPr>
            <p:ph type="body" idx="1"/>
          </p:nvPr>
        </p:nvSpPr>
        <p:spPr>
          <a:xfrm>
            <a:off x="4112025" y="1073300"/>
            <a:ext cx="4664400" cy="3296700"/>
          </a:xfrm>
          <a:prstGeom prst="rect">
            <a:avLst/>
          </a:prstGeom>
        </p:spPr>
        <p:txBody>
          <a:bodyPr spcFirstLastPara="1" wrap="square" lIns="91425" tIns="91425" rIns="91425" bIns="91425" anchor="t" anchorCtr="0">
            <a:normAutofit fontScale="70000" lnSpcReduction="20000"/>
          </a:bodyPr>
          <a:lstStyle/>
          <a:p>
            <a:pPr marL="0" lvl="0" indent="0" algn="ctr" rtl="0">
              <a:spcBef>
                <a:spcPts val="0"/>
              </a:spcBef>
              <a:spcAft>
                <a:spcPts val="0"/>
              </a:spcAft>
              <a:buNone/>
            </a:pPr>
            <a:r>
              <a:rPr lang="en" sz="2100">
                <a:solidFill>
                  <a:schemeClr val="dk1"/>
                </a:solidFill>
                <a:latin typeface="Roboto"/>
                <a:ea typeface="Roboto"/>
                <a:cs typeface="Roboto"/>
                <a:sym typeface="Roboto"/>
              </a:rPr>
              <a:t>Machine learning has evolved like a growing mind: starting with </a:t>
            </a:r>
            <a:r>
              <a:rPr lang="en" sz="2100" b="1">
                <a:solidFill>
                  <a:schemeClr val="dk1"/>
                </a:solidFill>
                <a:latin typeface="Roboto"/>
                <a:ea typeface="Roboto"/>
                <a:cs typeface="Roboto"/>
                <a:sym typeface="Roboto"/>
              </a:rPr>
              <a:t>basic rules</a:t>
            </a:r>
            <a:r>
              <a:rPr lang="en" sz="2100">
                <a:solidFill>
                  <a:schemeClr val="dk1"/>
                </a:solidFill>
                <a:latin typeface="Roboto"/>
                <a:ea typeface="Roboto"/>
                <a:cs typeface="Roboto"/>
                <a:sym typeface="Roboto"/>
              </a:rPr>
              <a:t>, learning from mistakes, and gradually mastering </a:t>
            </a:r>
            <a:r>
              <a:rPr lang="en" sz="2100" b="1">
                <a:solidFill>
                  <a:schemeClr val="dk1"/>
                </a:solidFill>
                <a:latin typeface="Roboto"/>
                <a:ea typeface="Roboto"/>
                <a:cs typeface="Roboto"/>
                <a:sym typeface="Roboto"/>
              </a:rPr>
              <a:t>complex ideas</a:t>
            </a:r>
            <a:r>
              <a:rPr lang="en" sz="2100">
                <a:solidFill>
                  <a:schemeClr val="dk1"/>
                </a:solidFill>
                <a:latin typeface="Roboto"/>
                <a:ea typeface="Roboto"/>
                <a:cs typeface="Roboto"/>
                <a:sym typeface="Roboto"/>
              </a:rPr>
              <a:t>. </a:t>
            </a:r>
            <a:endParaRPr sz="2100">
              <a:solidFill>
                <a:schemeClr val="dk1"/>
              </a:solidFill>
              <a:latin typeface="Roboto"/>
              <a:ea typeface="Roboto"/>
              <a:cs typeface="Roboto"/>
              <a:sym typeface="Roboto"/>
            </a:endParaRPr>
          </a:p>
          <a:p>
            <a:pPr marL="0" lvl="0" indent="0" algn="ctr" rtl="0">
              <a:spcBef>
                <a:spcPts val="1200"/>
              </a:spcBef>
              <a:spcAft>
                <a:spcPts val="0"/>
              </a:spcAft>
              <a:buNone/>
            </a:pPr>
            <a:endParaRPr sz="2100">
              <a:solidFill>
                <a:schemeClr val="dk1"/>
              </a:solidFill>
              <a:latin typeface="Roboto"/>
              <a:ea typeface="Roboto"/>
              <a:cs typeface="Roboto"/>
              <a:sym typeface="Roboto"/>
            </a:endParaRPr>
          </a:p>
          <a:p>
            <a:pPr marL="0" lvl="0" indent="0" algn="ctr" rtl="0">
              <a:spcBef>
                <a:spcPts val="1200"/>
              </a:spcBef>
              <a:spcAft>
                <a:spcPts val="0"/>
              </a:spcAft>
              <a:buNone/>
            </a:pPr>
            <a:r>
              <a:rPr lang="en" sz="2100">
                <a:solidFill>
                  <a:schemeClr val="dk1"/>
                </a:solidFill>
                <a:latin typeface="Roboto"/>
                <a:ea typeface="Roboto"/>
                <a:cs typeface="Roboto"/>
                <a:sym typeface="Roboto"/>
              </a:rPr>
              <a:t>Understanding this journey makes the magic of AI feel less like magic and more like a story of progress.</a:t>
            </a:r>
            <a:endParaRPr sz="2100">
              <a:solidFill>
                <a:schemeClr val="dk1"/>
              </a:solidFill>
              <a:latin typeface="Roboto"/>
              <a:ea typeface="Roboto"/>
              <a:cs typeface="Roboto"/>
              <a:sym typeface="Roboto"/>
            </a:endParaRPr>
          </a:p>
          <a:p>
            <a:pPr marL="0" lvl="0" indent="0" algn="ctr" rtl="0">
              <a:spcBef>
                <a:spcPts val="1200"/>
              </a:spcBef>
              <a:spcAft>
                <a:spcPts val="0"/>
              </a:spcAft>
              <a:buNone/>
            </a:pPr>
            <a:endParaRPr sz="2100">
              <a:solidFill>
                <a:srgbClr val="CC0000"/>
              </a:solidFill>
              <a:latin typeface="Roboto"/>
              <a:ea typeface="Roboto"/>
              <a:cs typeface="Roboto"/>
              <a:sym typeface="Roboto"/>
            </a:endParaRPr>
          </a:p>
          <a:p>
            <a:pPr marL="0" lvl="0" indent="0" algn="ctr" rtl="0">
              <a:spcBef>
                <a:spcPts val="1200"/>
              </a:spcBef>
              <a:spcAft>
                <a:spcPts val="0"/>
              </a:spcAft>
              <a:buNone/>
            </a:pPr>
            <a:r>
              <a:rPr lang="en" sz="2100">
                <a:solidFill>
                  <a:srgbClr val="CC0000"/>
                </a:solidFill>
                <a:latin typeface="Roboto"/>
                <a:ea typeface="Roboto"/>
                <a:cs typeface="Roboto"/>
                <a:sym typeface="Roboto"/>
              </a:rPr>
              <a:t>To grasp </a:t>
            </a:r>
            <a:r>
              <a:rPr lang="en" sz="2100" b="1">
                <a:solidFill>
                  <a:srgbClr val="CC0000"/>
                </a:solidFill>
                <a:latin typeface="Roboto"/>
                <a:ea typeface="Roboto"/>
                <a:cs typeface="Roboto"/>
                <a:sym typeface="Roboto"/>
              </a:rPr>
              <a:t>complex ideas</a:t>
            </a:r>
            <a:r>
              <a:rPr lang="en" sz="2100">
                <a:solidFill>
                  <a:srgbClr val="CC0000"/>
                </a:solidFill>
                <a:latin typeface="Roboto"/>
                <a:ea typeface="Roboto"/>
                <a:cs typeface="Roboto"/>
                <a:sym typeface="Roboto"/>
              </a:rPr>
              <a:t>, we must first understand the </a:t>
            </a:r>
            <a:r>
              <a:rPr lang="en" sz="2100" b="1">
                <a:solidFill>
                  <a:srgbClr val="CC0000"/>
                </a:solidFill>
                <a:latin typeface="Roboto"/>
                <a:ea typeface="Roboto"/>
                <a:cs typeface="Roboto"/>
                <a:sym typeface="Roboto"/>
              </a:rPr>
              <a:t>basic rules</a:t>
            </a:r>
            <a:endParaRPr sz="2100" b="1">
              <a:solidFill>
                <a:srgbClr val="CC0000"/>
              </a:solidFill>
              <a:latin typeface="Roboto"/>
              <a:ea typeface="Roboto"/>
              <a:cs typeface="Roboto"/>
              <a:sym typeface="Roboto"/>
            </a:endParaRPr>
          </a:p>
          <a:p>
            <a:pPr marL="0" lvl="0" indent="0" algn="ctr" rtl="0">
              <a:spcBef>
                <a:spcPts val="1200"/>
              </a:spcBef>
              <a:spcAft>
                <a:spcPts val="1200"/>
              </a:spcAft>
              <a:buNone/>
            </a:pPr>
            <a:endParaRPr sz="900">
              <a:solidFill>
                <a:srgbClr val="CC0000"/>
              </a:solidFill>
              <a:latin typeface="Roboto"/>
              <a:ea typeface="Roboto"/>
              <a:cs typeface="Roboto"/>
              <a:sym typeface="Roboto"/>
            </a:endParaRPr>
          </a:p>
        </p:txBody>
      </p:sp>
      <p:pic>
        <p:nvPicPr>
          <p:cNvPr id="73" name="Google Shape;73;p15" title="writing.jpg"/>
          <p:cNvPicPr preferRelativeResize="0"/>
          <p:nvPr/>
        </p:nvPicPr>
        <p:blipFill>
          <a:blip r:embed="rId3">
            <a:alphaModFix/>
          </a:blip>
          <a:stretch>
            <a:fillRect/>
          </a:stretch>
        </p:blipFill>
        <p:spPr>
          <a:xfrm>
            <a:off x="438150" y="1017725"/>
            <a:ext cx="3014061" cy="3820976"/>
          </a:xfrm>
          <a:prstGeom prst="rect">
            <a:avLst/>
          </a:prstGeom>
          <a:noFill/>
          <a:ln>
            <a:noFill/>
          </a:ln>
        </p:spPr>
      </p:pic>
      <p:pic>
        <p:nvPicPr>
          <p:cNvPr id="2" name="Picture 1" descr="Banking University">
            <a:extLst>
              <a:ext uri="{FF2B5EF4-FFF2-40B4-BE49-F238E27FC236}">
                <a16:creationId xmlns:a16="http://schemas.microsoft.com/office/drawing/2014/main" id="{BB82DF26-43E0-4F54-3249-62D73AD955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6115" y="4409916"/>
            <a:ext cx="1140885" cy="6519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Q2. Starting point</a:t>
            </a:r>
            <a:endParaRPr/>
          </a:p>
        </p:txBody>
      </p:sp>
      <p:sp>
        <p:nvSpPr>
          <p:cNvPr id="164" name="Google Shape;164;p28"/>
          <p:cNvSpPr txBox="1">
            <a:spLocks noGrp="1"/>
          </p:cNvSpPr>
          <p:nvPr>
            <p:ph type="body" idx="1"/>
          </p:nvPr>
        </p:nvSpPr>
        <p:spPr>
          <a:xfrm>
            <a:off x="311700" y="1152475"/>
            <a:ext cx="8520600" cy="5727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1200"/>
              </a:spcAft>
              <a:buNone/>
            </a:pPr>
            <a:r>
              <a:rPr lang="en"/>
              <a:t>If we start the gradient from 2 random points both will go in the same point?</a:t>
            </a:r>
            <a:endParaRPr/>
          </a:p>
        </p:txBody>
      </p:sp>
      <p:pic>
        <p:nvPicPr>
          <p:cNvPr id="165" name="Google Shape;165;p28"/>
          <p:cNvPicPr preferRelativeResize="0"/>
          <p:nvPr/>
        </p:nvPicPr>
        <p:blipFill>
          <a:blip r:embed="rId3">
            <a:alphaModFix/>
          </a:blip>
          <a:stretch>
            <a:fillRect/>
          </a:stretch>
        </p:blipFill>
        <p:spPr>
          <a:xfrm>
            <a:off x="407825" y="1601975"/>
            <a:ext cx="3777375" cy="3269700"/>
          </a:xfrm>
          <a:prstGeom prst="rect">
            <a:avLst/>
          </a:prstGeom>
          <a:noFill/>
          <a:ln>
            <a:noFill/>
          </a:ln>
        </p:spPr>
      </p:pic>
      <p:pic>
        <p:nvPicPr>
          <p:cNvPr id="2" name="Picture 1" descr="Banking University">
            <a:extLst>
              <a:ext uri="{FF2B5EF4-FFF2-40B4-BE49-F238E27FC236}">
                <a16:creationId xmlns:a16="http://schemas.microsoft.com/office/drawing/2014/main" id="{512AB2B7-88ED-7448-E827-5B9ED7D3F7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5497" y="4522597"/>
            <a:ext cx="922001" cy="5268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Q2. Starting point</a:t>
            </a:r>
            <a:endParaRPr/>
          </a:p>
        </p:txBody>
      </p:sp>
      <p:sp>
        <p:nvSpPr>
          <p:cNvPr id="171" name="Google Shape;171;p29"/>
          <p:cNvSpPr txBox="1">
            <a:spLocks noGrp="1"/>
          </p:cNvSpPr>
          <p:nvPr>
            <p:ph type="body" idx="1"/>
          </p:nvPr>
        </p:nvSpPr>
        <p:spPr>
          <a:xfrm>
            <a:off x="311700" y="1152475"/>
            <a:ext cx="8520600" cy="5727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1200"/>
              </a:spcAft>
              <a:buNone/>
            </a:pPr>
            <a:r>
              <a:rPr lang="en"/>
              <a:t>If we start the gradient from 2 random points both will go in the same point?</a:t>
            </a:r>
            <a:endParaRPr/>
          </a:p>
        </p:txBody>
      </p:sp>
      <p:pic>
        <p:nvPicPr>
          <p:cNvPr id="172" name="Google Shape;172;p29"/>
          <p:cNvPicPr preferRelativeResize="0"/>
          <p:nvPr/>
        </p:nvPicPr>
        <p:blipFill>
          <a:blip r:embed="rId3">
            <a:alphaModFix/>
          </a:blip>
          <a:stretch>
            <a:fillRect/>
          </a:stretch>
        </p:blipFill>
        <p:spPr>
          <a:xfrm>
            <a:off x="407825" y="1601975"/>
            <a:ext cx="3564800" cy="3085700"/>
          </a:xfrm>
          <a:prstGeom prst="rect">
            <a:avLst/>
          </a:prstGeom>
          <a:noFill/>
          <a:ln>
            <a:noFill/>
          </a:ln>
        </p:spPr>
      </p:pic>
      <p:pic>
        <p:nvPicPr>
          <p:cNvPr id="173" name="Google Shape;173;p29"/>
          <p:cNvPicPr preferRelativeResize="0"/>
          <p:nvPr/>
        </p:nvPicPr>
        <p:blipFill>
          <a:blip r:embed="rId4">
            <a:alphaModFix/>
          </a:blip>
          <a:stretch>
            <a:fillRect/>
          </a:stretch>
        </p:blipFill>
        <p:spPr>
          <a:xfrm>
            <a:off x="4145575" y="1657725"/>
            <a:ext cx="4858549" cy="2956100"/>
          </a:xfrm>
          <a:prstGeom prst="rect">
            <a:avLst/>
          </a:prstGeom>
          <a:noFill/>
          <a:ln>
            <a:noFill/>
          </a:ln>
        </p:spPr>
      </p:pic>
      <p:pic>
        <p:nvPicPr>
          <p:cNvPr id="2" name="Picture 1" descr="Banking University">
            <a:extLst>
              <a:ext uri="{FF2B5EF4-FFF2-40B4-BE49-F238E27FC236}">
                <a16:creationId xmlns:a16="http://schemas.microsoft.com/office/drawing/2014/main" id="{CEF44F88-10F7-1D85-8BE2-07B4EF3941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5497" y="4522597"/>
            <a:ext cx="922001" cy="5268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Q3. Will GD conduct to ZERO error?</a:t>
            </a:r>
            <a:endParaRPr dirty="0"/>
          </a:p>
        </p:txBody>
      </p:sp>
      <p:pic>
        <p:nvPicPr>
          <p:cNvPr id="179" name="Google Shape;179;p30"/>
          <p:cNvPicPr preferRelativeResize="0"/>
          <p:nvPr/>
        </p:nvPicPr>
        <p:blipFill>
          <a:blip r:embed="rId3">
            <a:alphaModFix/>
          </a:blip>
          <a:stretch>
            <a:fillRect/>
          </a:stretch>
        </p:blipFill>
        <p:spPr>
          <a:xfrm>
            <a:off x="407825" y="1017725"/>
            <a:ext cx="4452339" cy="3853950"/>
          </a:xfrm>
          <a:prstGeom prst="rect">
            <a:avLst/>
          </a:prstGeom>
          <a:noFill/>
          <a:ln>
            <a:noFill/>
          </a:ln>
        </p:spPr>
      </p:pic>
      <p:pic>
        <p:nvPicPr>
          <p:cNvPr id="180" name="Google Shape;180;p30"/>
          <p:cNvPicPr preferRelativeResize="0"/>
          <p:nvPr/>
        </p:nvPicPr>
        <p:blipFill>
          <a:blip r:embed="rId4">
            <a:alphaModFix/>
          </a:blip>
          <a:stretch>
            <a:fillRect/>
          </a:stretch>
        </p:blipFill>
        <p:spPr>
          <a:xfrm>
            <a:off x="5029595" y="1079250"/>
            <a:ext cx="3892525" cy="3241850"/>
          </a:xfrm>
          <a:prstGeom prst="rect">
            <a:avLst/>
          </a:prstGeom>
          <a:noFill/>
          <a:ln>
            <a:noFill/>
          </a:ln>
        </p:spPr>
      </p:pic>
      <p:pic>
        <p:nvPicPr>
          <p:cNvPr id="2" name="Picture 1" descr="Banking University">
            <a:extLst>
              <a:ext uri="{FF2B5EF4-FFF2-40B4-BE49-F238E27FC236}">
                <a16:creationId xmlns:a16="http://schemas.microsoft.com/office/drawing/2014/main" id="{A68587D9-F197-21EC-59F5-4160873E90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5497" y="4522597"/>
            <a:ext cx="922001" cy="5268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Q4. We always need global minimum?</a:t>
            </a:r>
            <a:endParaRPr/>
          </a:p>
          <a:p>
            <a:pPr marL="0" lvl="0" indent="0" algn="l" rtl="0">
              <a:spcBef>
                <a:spcPts val="0"/>
              </a:spcBef>
              <a:spcAft>
                <a:spcPts val="0"/>
              </a:spcAft>
              <a:buNone/>
            </a:pPr>
            <a:endParaRPr/>
          </a:p>
        </p:txBody>
      </p:sp>
      <p:pic>
        <p:nvPicPr>
          <p:cNvPr id="2" name="Picture 1" descr="Banking University">
            <a:extLst>
              <a:ext uri="{FF2B5EF4-FFF2-40B4-BE49-F238E27FC236}">
                <a16:creationId xmlns:a16="http://schemas.microsoft.com/office/drawing/2014/main" id="{57F0E5F9-B56D-D9AE-7BFA-332538F3F1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5497" y="4522597"/>
            <a:ext cx="922001" cy="5268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Q4. We always need global minimum?</a:t>
            </a:r>
            <a:endParaRPr dirty="0"/>
          </a:p>
        </p:txBody>
      </p:sp>
      <p:pic>
        <p:nvPicPr>
          <p:cNvPr id="191" name="Google Shape;191;p32"/>
          <p:cNvPicPr preferRelativeResize="0"/>
          <p:nvPr/>
        </p:nvPicPr>
        <p:blipFill>
          <a:blip r:embed="rId3">
            <a:alphaModFix/>
          </a:blip>
          <a:stretch>
            <a:fillRect/>
          </a:stretch>
        </p:blipFill>
        <p:spPr>
          <a:xfrm>
            <a:off x="311700" y="1358548"/>
            <a:ext cx="4803168" cy="3271642"/>
          </a:xfrm>
          <a:prstGeom prst="rect">
            <a:avLst/>
          </a:prstGeom>
          <a:noFill/>
          <a:ln>
            <a:noFill/>
          </a:ln>
        </p:spPr>
      </p:pic>
      <p:sp>
        <p:nvSpPr>
          <p:cNvPr id="192" name="Google Shape;192;p32"/>
          <p:cNvSpPr txBox="1"/>
          <p:nvPr/>
        </p:nvSpPr>
        <p:spPr>
          <a:xfrm>
            <a:off x="7046200" y="1094425"/>
            <a:ext cx="1839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1"/>
              </a:solidFill>
              <a:latin typeface="Open Sans Medium"/>
              <a:ea typeface="Open Sans Medium"/>
              <a:cs typeface="Open Sans Medium"/>
              <a:sym typeface="Open Sans Medium"/>
            </a:endParaRPr>
          </a:p>
        </p:txBody>
      </p:sp>
      <p:pic>
        <p:nvPicPr>
          <p:cNvPr id="193" name="Google Shape;193;p32"/>
          <p:cNvPicPr preferRelativeResize="0"/>
          <p:nvPr/>
        </p:nvPicPr>
        <p:blipFill>
          <a:blip r:embed="rId4">
            <a:alphaModFix/>
          </a:blip>
          <a:stretch>
            <a:fillRect/>
          </a:stretch>
        </p:blipFill>
        <p:spPr>
          <a:xfrm>
            <a:off x="5114868" y="1942635"/>
            <a:ext cx="3695700" cy="2333625"/>
          </a:xfrm>
          <a:prstGeom prst="rect">
            <a:avLst/>
          </a:prstGeom>
          <a:noFill/>
          <a:ln>
            <a:noFill/>
          </a:ln>
        </p:spPr>
      </p:pic>
      <p:pic>
        <p:nvPicPr>
          <p:cNvPr id="2" name="Picture 1" descr="Banking University">
            <a:extLst>
              <a:ext uri="{FF2B5EF4-FFF2-40B4-BE49-F238E27FC236}">
                <a16:creationId xmlns:a16="http://schemas.microsoft.com/office/drawing/2014/main" id="{6BF64493-FCFF-4D8E-5568-DE7A72767E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5497" y="4522597"/>
            <a:ext cx="922001" cy="5268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Local and global minim</a:t>
            </a:r>
            <a:endParaRPr/>
          </a:p>
        </p:txBody>
      </p:sp>
      <p:pic>
        <p:nvPicPr>
          <p:cNvPr id="199" name="Google Shape;199;p33"/>
          <p:cNvPicPr preferRelativeResize="0"/>
          <p:nvPr/>
        </p:nvPicPr>
        <p:blipFill>
          <a:blip r:embed="rId3">
            <a:alphaModFix/>
          </a:blip>
          <a:stretch>
            <a:fillRect/>
          </a:stretch>
        </p:blipFill>
        <p:spPr>
          <a:xfrm>
            <a:off x="871775" y="968950"/>
            <a:ext cx="7400449" cy="4049101"/>
          </a:xfrm>
          <a:prstGeom prst="rect">
            <a:avLst/>
          </a:prstGeom>
          <a:noFill/>
          <a:ln>
            <a:noFill/>
          </a:ln>
        </p:spPr>
      </p:pic>
      <p:pic>
        <p:nvPicPr>
          <p:cNvPr id="2" name="Picture 1" descr="Banking University">
            <a:extLst>
              <a:ext uri="{FF2B5EF4-FFF2-40B4-BE49-F238E27FC236}">
                <a16:creationId xmlns:a16="http://schemas.microsoft.com/office/drawing/2014/main" id="{3B7C7578-599D-72DE-F63C-28018763C4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5497" y="4522597"/>
            <a:ext cx="922001" cy="5268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Text features</a:t>
            </a:r>
            <a:endParaRPr/>
          </a:p>
        </p:txBody>
      </p:sp>
      <p:sp>
        <p:nvSpPr>
          <p:cNvPr id="280" name="Google Shape;280;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Models works only with numeric features</a:t>
            </a:r>
            <a:endParaRPr/>
          </a:p>
          <a:p>
            <a:pPr marL="0" lvl="0" indent="0" algn="l" rtl="0">
              <a:spcBef>
                <a:spcPts val="1200"/>
              </a:spcBef>
              <a:spcAft>
                <a:spcPts val="0"/>
              </a:spcAft>
              <a:buNone/>
            </a:pPr>
            <a:r>
              <a:rPr lang="en"/>
              <a:t>How we transform text features in numeric features</a:t>
            </a:r>
            <a:endParaRPr/>
          </a:p>
          <a:p>
            <a:pPr marL="457200" lvl="0" indent="-342900" algn="l" rtl="0">
              <a:spcBef>
                <a:spcPts val="1200"/>
              </a:spcBef>
              <a:spcAft>
                <a:spcPts val="0"/>
              </a:spcAft>
              <a:buSzPts val="1800"/>
              <a:buChar char="-"/>
            </a:pPr>
            <a:r>
              <a:rPr lang="en"/>
              <a:t>Label Encoding</a:t>
            </a:r>
            <a:endParaRPr/>
          </a:p>
          <a:p>
            <a:pPr marL="457200" lvl="0" indent="-342900" algn="l" rtl="0">
              <a:spcBef>
                <a:spcPts val="0"/>
              </a:spcBef>
              <a:spcAft>
                <a:spcPts val="0"/>
              </a:spcAft>
              <a:buSzPts val="1800"/>
              <a:buChar char="-"/>
            </a:pPr>
            <a:r>
              <a:rPr lang="en"/>
              <a:t>One Hot Encoder</a:t>
            </a:r>
            <a:endParaRPr/>
          </a:p>
          <a:p>
            <a:pPr marL="457200" lvl="0" indent="-342900" algn="l" rtl="0">
              <a:spcBef>
                <a:spcPts val="0"/>
              </a:spcBef>
              <a:spcAft>
                <a:spcPts val="0"/>
              </a:spcAft>
              <a:buSzPts val="1800"/>
              <a:buChar char="-"/>
            </a:pPr>
            <a:r>
              <a:rPr lang="en"/>
              <a:t>TF-IDF vectorizer</a:t>
            </a:r>
            <a:endParaRPr/>
          </a:p>
        </p:txBody>
      </p:sp>
      <p:pic>
        <p:nvPicPr>
          <p:cNvPr id="2" name="Picture 1" descr="Banking University">
            <a:extLst>
              <a:ext uri="{FF2B5EF4-FFF2-40B4-BE49-F238E27FC236}">
                <a16:creationId xmlns:a16="http://schemas.microsoft.com/office/drawing/2014/main" id="{418D8EB7-0CA7-C14A-BA55-8323D8E8D9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5497" y="4522597"/>
            <a:ext cx="922001" cy="5268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Google Shape;285;p43"/>
          <p:cNvPicPr preferRelativeResize="0"/>
          <p:nvPr/>
        </p:nvPicPr>
        <p:blipFill>
          <a:blip r:embed="rId3">
            <a:alphaModFix/>
          </a:blip>
          <a:stretch>
            <a:fillRect/>
          </a:stretch>
        </p:blipFill>
        <p:spPr>
          <a:xfrm>
            <a:off x="557700" y="368925"/>
            <a:ext cx="8028600" cy="4405649"/>
          </a:xfrm>
          <a:prstGeom prst="rect">
            <a:avLst/>
          </a:prstGeom>
          <a:noFill/>
          <a:ln>
            <a:noFill/>
          </a:ln>
        </p:spPr>
      </p:pic>
      <p:pic>
        <p:nvPicPr>
          <p:cNvPr id="2" name="Picture 1" descr="Banking University">
            <a:extLst>
              <a:ext uri="{FF2B5EF4-FFF2-40B4-BE49-F238E27FC236}">
                <a16:creationId xmlns:a16="http://schemas.microsoft.com/office/drawing/2014/main" id="{642145B2-E204-BB42-9D95-890D792493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5497" y="4522597"/>
            <a:ext cx="922001" cy="5268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pic>
        <p:nvPicPr>
          <p:cNvPr id="290" name="Google Shape;290;p44"/>
          <p:cNvPicPr preferRelativeResize="0"/>
          <p:nvPr/>
        </p:nvPicPr>
        <p:blipFill>
          <a:blip r:embed="rId3">
            <a:alphaModFix/>
          </a:blip>
          <a:stretch>
            <a:fillRect/>
          </a:stretch>
        </p:blipFill>
        <p:spPr>
          <a:xfrm>
            <a:off x="3505675" y="261100"/>
            <a:ext cx="5521375" cy="2136125"/>
          </a:xfrm>
          <a:prstGeom prst="rect">
            <a:avLst/>
          </a:prstGeom>
          <a:noFill/>
          <a:ln>
            <a:noFill/>
          </a:ln>
        </p:spPr>
      </p:pic>
      <p:pic>
        <p:nvPicPr>
          <p:cNvPr id="291" name="Google Shape;291;p44"/>
          <p:cNvPicPr preferRelativeResize="0"/>
          <p:nvPr/>
        </p:nvPicPr>
        <p:blipFill>
          <a:blip r:embed="rId4">
            <a:alphaModFix/>
          </a:blip>
          <a:stretch>
            <a:fillRect/>
          </a:stretch>
        </p:blipFill>
        <p:spPr>
          <a:xfrm>
            <a:off x="175600" y="261100"/>
            <a:ext cx="2368275" cy="805225"/>
          </a:xfrm>
          <a:prstGeom prst="rect">
            <a:avLst/>
          </a:prstGeom>
          <a:noFill/>
          <a:ln>
            <a:noFill/>
          </a:ln>
        </p:spPr>
      </p:pic>
      <p:pic>
        <p:nvPicPr>
          <p:cNvPr id="292" name="Google Shape;292;p44"/>
          <p:cNvPicPr preferRelativeResize="0"/>
          <p:nvPr/>
        </p:nvPicPr>
        <p:blipFill>
          <a:blip r:embed="rId5">
            <a:alphaModFix/>
          </a:blip>
          <a:stretch>
            <a:fillRect/>
          </a:stretch>
        </p:blipFill>
        <p:spPr>
          <a:xfrm>
            <a:off x="3602668" y="2543159"/>
            <a:ext cx="4815350" cy="1945649"/>
          </a:xfrm>
          <a:prstGeom prst="rect">
            <a:avLst/>
          </a:prstGeom>
          <a:noFill/>
          <a:ln>
            <a:noFill/>
          </a:ln>
        </p:spPr>
      </p:pic>
      <p:pic>
        <p:nvPicPr>
          <p:cNvPr id="293" name="Google Shape;293;p44"/>
          <p:cNvPicPr preferRelativeResize="0"/>
          <p:nvPr/>
        </p:nvPicPr>
        <p:blipFill>
          <a:blip r:embed="rId6">
            <a:alphaModFix/>
          </a:blip>
          <a:stretch>
            <a:fillRect/>
          </a:stretch>
        </p:blipFill>
        <p:spPr>
          <a:xfrm>
            <a:off x="29225" y="3335750"/>
            <a:ext cx="3476450" cy="434575"/>
          </a:xfrm>
          <a:prstGeom prst="rect">
            <a:avLst/>
          </a:prstGeom>
          <a:noFill/>
          <a:ln>
            <a:noFill/>
          </a:ln>
        </p:spPr>
      </p:pic>
      <p:pic>
        <p:nvPicPr>
          <p:cNvPr id="2" name="Picture 1" descr="Banking University">
            <a:extLst>
              <a:ext uri="{FF2B5EF4-FFF2-40B4-BE49-F238E27FC236}">
                <a16:creationId xmlns:a16="http://schemas.microsoft.com/office/drawing/2014/main" id="{D33B16B2-3FFB-666C-83DD-6EE92C5560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55497" y="4522597"/>
            <a:ext cx="922001" cy="5268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pic>
        <p:nvPicPr>
          <p:cNvPr id="298" name="Google Shape;298;p45"/>
          <p:cNvPicPr preferRelativeResize="0"/>
          <p:nvPr/>
        </p:nvPicPr>
        <p:blipFill>
          <a:blip r:embed="rId3">
            <a:alphaModFix/>
          </a:blip>
          <a:stretch>
            <a:fillRect/>
          </a:stretch>
        </p:blipFill>
        <p:spPr>
          <a:xfrm>
            <a:off x="305725" y="1366400"/>
            <a:ext cx="6287424" cy="3453000"/>
          </a:xfrm>
          <a:prstGeom prst="rect">
            <a:avLst/>
          </a:prstGeom>
          <a:noFill/>
          <a:ln>
            <a:noFill/>
          </a:ln>
        </p:spPr>
      </p:pic>
      <p:pic>
        <p:nvPicPr>
          <p:cNvPr id="299" name="Google Shape;299;p45"/>
          <p:cNvPicPr preferRelativeResize="0"/>
          <p:nvPr/>
        </p:nvPicPr>
        <p:blipFill>
          <a:blip r:embed="rId4">
            <a:alphaModFix/>
          </a:blip>
          <a:stretch>
            <a:fillRect/>
          </a:stretch>
        </p:blipFill>
        <p:spPr>
          <a:xfrm>
            <a:off x="152400" y="152400"/>
            <a:ext cx="5304725" cy="987575"/>
          </a:xfrm>
          <a:prstGeom prst="rect">
            <a:avLst/>
          </a:prstGeom>
          <a:noFill/>
          <a:ln>
            <a:noFill/>
          </a:ln>
        </p:spPr>
      </p:pic>
      <p:pic>
        <p:nvPicPr>
          <p:cNvPr id="2" name="Picture 1" descr="Banking University">
            <a:extLst>
              <a:ext uri="{FF2B5EF4-FFF2-40B4-BE49-F238E27FC236}">
                <a16:creationId xmlns:a16="http://schemas.microsoft.com/office/drawing/2014/main" id="{6D7714F3-E99F-BFBC-A283-91437C7283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5497" y="4522597"/>
            <a:ext cx="922001" cy="5268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265500" y="1205825"/>
            <a:ext cx="4045200" cy="1509600"/>
          </a:xfrm>
        </p:spPr>
        <p:txBody>
          <a:bodyPr spcFirstLastPara="1" wrap="square" lIns="91425" tIns="91425" rIns="91425" bIns="91425" anchor="b" anchorCtr="0">
            <a:normAutofit/>
          </a:bodyPr>
          <a:lstStyle/>
          <a:p>
            <a:pPr marL="0" lvl="0" indent="0" rtl="0">
              <a:spcBef>
                <a:spcPts val="0"/>
              </a:spcBef>
              <a:spcAft>
                <a:spcPts val="0"/>
              </a:spcAft>
              <a:buNone/>
            </a:pPr>
            <a:r>
              <a:rPr lang="en-US"/>
              <a:t>Content</a:t>
            </a:r>
          </a:p>
        </p:txBody>
      </p:sp>
      <p:sp>
        <p:nvSpPr>
          <p:cNvPr id="85" name="Google Shape;79;p16"/>
          <p:cNvSpPr txBox="1">
            <a:spLocks noGrp="1"/>
          </p:cNvSpPr>
          <p:nvPr>
            <p:ph type="body" idx="2"/>
          </p:nvPr>
        </p:nvSpPr>
        <p:spPr>
          <a:xfrm>
            <a:off x="4939500" y="724200"/>
            <a:ext cx="3837000" cy="3695100"/>
          </a:xfrm>
        </p:spPr>
        <p:txBody>
          <a:bodyPr spcFirstLastPara="1" wrap="square" lIns="91425" tIns="91425" rIns="91425" bIns="91425" anchor="ctr" anchorCtr="0">
            <a:normAutofit/>
          </a:bodyPr>
          <a:lstStyle/>
          <a:p>
            <a:pPr marL="0" lvl="0" indent="0" rtl="0">
              <a:spcBef>
                <a:spcPts val="0"/>
              </a:spcBef>
              <a:spcAft>
                <a:spcPts val="0"/>
              </a:spcAft>
              <a:buNone/>
            </a:pPr>
            <a:r>
              <a:rPr lang="en" b="1"/>
              <a:t>Gradient descent</a:t>
            </a:r>
            <a:endParaRPr b="1"/>
          </a:p>
          <a:p>
            <a:pPr marL="0" lvl="0" indent="0" rtl="0">
              <a:spcBef>
                <a:spcPts val="1200"/>
              </a:spcBef>
              <a:spcAft>
                <a:spcPts val="0"/>
              </a:spcAft>
              <a:buNone/>
            </a:pPr>
            <a:r>
              <a:rPr lang="en" b="1"/>
              <a:t>Tree based algorithms</a:t>
            </a:r>
            <a:endParaRPr b="1"/>
          </a:p>
          <a:p>
            <a:pPr marL="0" lvl="0" indent="0" rtl="0">
              <a:spcBef>
                <a:spcPts val="1200"/>
              </a:spcBef>
              <a:spcAft>
                <a:spcPts val="0"/>
              </a:spcAft>
              <a:buNone/>
            </a:pPr>
            <a:r>
              <a:rPr lang="en" b="1"/>
              <a:t>Neural Networks</a:t>
            </a:r>
            <a:endParaRPr b="1"/>
          </a:p>
          <a:p>
            <a:pPr marL="0" lvl="0" indent="0" rtl="0">
              <a:spcBef>
                <a:spcPts val="1200"/>
              </a:spcBef>
              <a:spcAft>
                <a:spcPts val="0"/>
              </a:spcAft>
              <a:buNone/>
            </a:pPr>
            <a:r>
              <a:rPr lang="en" b="1"/>
              <a:t>Natural Language Processing</a:t>
            </a:r>
          </a:p>
          <a:p>
            <a:pPr marL="285750" indent="-285750">
              <a:spcBef>
                <a:spcPts val="1200"/>
              </a:spcBef>
            </a:pPr>
            <a:r>
              <a:rPr lang="en" b="1"/>
              <a:t>Sentiment analysis model</a:t>
            </a:r>
          </a:p>
          <a:p>
            <a:pPr marL="285750" indent="-285750">
              <a:spcBef>
                <a:spcPts val="1200"/>
              </a:spcBef>
            </a:pPr>
            <a:r>
              <a:rPr lang="en" b="1"/>
              <a:t>Text autocomplete model</a:t>
            </a:r>
            <a:endParaRPr b="1"/>
          </a:p>
          <a:p>
            <a:pPr marL="0" lvl="0" indent="0" rtl="0">
              <a:spcBef>
                <a:spcPts val="1200"/>
              </a:spcBef>
              <a:spcAft>
                <a:spcPts val="0"/>
              </a:spcAft>
              <a:buNone/>
            </a:pPr>
            <a:endParaRPr/>
          </a:p>
          <a:p>
            <a:pPr marL="0" lvl="0" indent="0" rtl="0">
              <a:spcBef>
                <a:spcPts val="1200"/>
              </a:spcBef>
              <a:spcAft>
                <a:spcPts val="1200"/>
              </a:spcAft>
              <a:buNone/>
            </a:pPr>
            <a:endParaRPr/>
          </a:p>
        </p:txBody>
      </p:sp>
      <p:pic>
        <p:nvPicPr>
          <p:cNvPr id="2" name="Picture 1" descr="Banking University">
            <a:extLst>
              <a:ext uri="{FF2B5EF4-FFF2-40B4-BE49-F238E27FC236}">
                <a16:creationId xmlns:a16="http://schemas.microsoft.com/office/drawing/2014/main" id="{757073E5-7095-184F-DE11-6DF08E869D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6115" y="4409916"/>
            <a:ext cx="1140885" cy="6519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6"/>
          <p:cNvSpPr txBox="1">
            <a:spLocks noGrp="1"/>
          </p:cNvSpPr>
          <p:nvPr>
            <p:ph type="title"/>
          </p:nvPr>
        </p:nvSpPr>
        <p:spPr>
          <a:xfrm>
            <a:off x="311700" y="1802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Output example</a:t>
            </a:r>
            <a:endParaRPr/>
          </a:p>
        </p:txBody>
      </p:sp>
      <p:graphicFrame>
        <p:nvGraphicFramePr>
          <p:cNvPr id="305" name="Google Shape;305;p46"/>
          <p:cNvGraphicFramePr/>
          <p:nvPr/>
        </p:nvGraphicFramePr>
        <p:xfrm>
          <a:off x="548250" y="1166225"/>
          <a:ext cx="7887250" cy="2678000"/>
        </p:xfrm>
        <a:graphic>
          <a:graphicData uri="http://schemas.openxmlformats.org/drawingml/2006/table">
            <a:tbl>
              <a:tblPr>
                <a:noFill/>
                <a:tableStyleId>{4E3AC914-B76C-470F-9B0F-30FC837F5661}</a:tableStyleId>
              </a:tblPr>
              <a:tblGrid>
                <a:gridCol w="1126750">
                  <a:extLst>
                    <a:ext uri="{9D8B030D-6E8A-4147-A177-3AD203B41FA5}">
                      <a16:colId xmlns:a16="http://schemas.microsoft.com/office/drawing/2014/main" val="20000"/>
                    </a:ext>
                  </a:extLst>
                </a:gridCol>
                <a:gridCol w="1126750">
                  <a:extLst>
                    <a:ext uri="{9D8B030D-6E8A-4147-A177-3AD203B41FA5}">
                      <a16:colId xmlns:a16="http://schemas.microsoft.com/office/drawing/2014/main" val="20001"/>
                    </a:ext>
                  </a:extLst>
                </a:gridCol>
                <a:gridCol w="1126750">
                  <a:extLst>
                    <a:ext uri="{9D8B030D-6E8A-4147-A177-3AD203B41FA5}">
                      <a16:colId xmlns:a16="http://schemas.microsoft.com/office/drawing/2014/main" val="20002"/>
                    </a:ext>
                  </a:extLst>
                </a:gridCol>
                <a:gridCol w="1126750">
                  <a:extLst>
                    <a:ext uri="{9D8B030D-6E8A-4147-A177-3AD203B41FA5}">
                      <a16:colId xmlns:a16="http://schemas.microsoft.com/office/drawing/2014/main" val="20003"/>
                    </a:ext>
                  </a:extLst>
                </a:gridCol>
                <a:gridCol w="1126750">
                  <a:extLst>
                    <a:ext uri="{9D8B030D-6E8A-4147-A177-3AD203B41FA5}">
                      <a16:colId xmlns:a16="http://schemas.microsoft.com/office/drawing/2014/main" val="20004"/>
                    </a:ext>
                  </a:extLst>
                </a:gridCol>
                <a:gridCol w="1126750">
                  <a:extLst>
                    <a:ext uri="{9D8B030D-6E8A-4147-A177-3AD203B41FA5}">
                      <a16:colId xmlns:a16="http://schemas.microsoft.com/office/drawing/2014/main" val="20005"/>
                    </a:ext>
                  </a:extLst>
                </a:gridCol>
                <a:gridCol w="1126750">
                  <a:extLst>
                    <a:ext uri="{9D8B030D-6E8A-4147-A177-3AD203B41FA5}">
                      <a16:colId xmlns:a16="http://schemas.microsoft.com/office/drawing/2014/main" val="20006"/>
                    </a:ext>
                  </a:extLst>
                </a:gridCol>
              </a:tblGrid>
              <a:tr h="535600">
                <a:tc>
                  <a:txBody>
                    <a:bodyPr/>
                    <a:lstStyle/>
                    <a:p>
                      <a:pPr marL="0" lvl="0" indent="0" algn="ctr" rtl="0">
                        <a:spcBef>
                          <a:spcPts val="0"/>
                        </a:spcBef>
                        <a:spcAft>
                          <a:spcPts val="0"/>
                        </a:spcAft>
                        <a:buNone/>
                      </a:pPr>
                      <a:endParaRPr sz="1800">
                        <a:solidFill>
                          <a:schemeClr val="dk1"/>
                        </a:solidFill>
                      </a:endParaRPr>
                    </a:p>
                  </a:txBody>
                  <a:tcPr marL="91425" marR="91425" marT="91425" marB="91425"/>
                </a:tc>
                <a:tc>
                  <a:txBody>
                    <a:bodyPr/>
                    <a:lstStyle/>
                    <a:p>
                      <a:pPr marL="0" lvl="0" indent="0" algn="ctr" rtl="0">
                        <a:spcBef>
                          <a:spcPts val="0"/>
                        </a:spcBef>
                        <a:spcAft>
                          <a:spcPts val="0"/>
                        </a:spcAft>
                        <a:buNone/>
                      </a:pPr>
                      <a:r>
                        <a:rPr lang="en" sz="1800"/>
                        <a:t>w1</a:t>
                      </a:r>
                      <a:endParaRPr sz="1800"/>
                    </a:p>
                  </a:txBody>
                  <a:tcPr marL="91425" marR="91425" marT="91425" marB="91425"/>
                </a:tc>
                <a:tc>
                  <a:txBody>
                    <a:bodyPr/>
                    <a:lstStyle/>
                    <a:p>
                      <a:pPr marL="0" lvl="0" indent="0" algn="ctr" rtl="0">
                        <a:spcBef>
                          <a:spcPts val="0"/>
                        </a:spcBef>
                        <a:spcAft>
                          <a:spcPts val="0"/>
                        </a:spcAft>
                        <a:buNone/>
                      </a:pPr>
                      <a:r>
                        <a:rPr lang="en" sz="1800"/>
                        <a:t>w2</a:t>
                      </a:r>
                      <a:endParaRPr sz="1800"/>
                    </a:p>
                  </a:txBody>
                  <a:tcPr marL="91425" marR="91425" marT="91425" marB="91425"/>
                </a:tc>
                <a:tc>
                  <a:txBody>
                    <a:bodyPr/>
                    <a:lstStyle/>
                    <a:p>
                      <a:pPr marL="0" lvl="0" indent="0" algn="ctr" rtl="0">
                        <a:spcBef>
                          <a:spcPts val="0"/>
                        </a:spcBef>
                        <a:spcAft>
                          <a:spcPts val="0"/>
                        </a:spcAft>
                        <a:buNone/>
                      </a:pPr>
                      <a:r>
                        <a:rPr lang="en" sz="1800"/>
                        <a:t>w3</a:t>
                      </a:r>
                      <a:endParaRPr sz="1800"/>
                    </a:p>
                  </a:txBody>
                  <a:tcPr marL="91425" marR="91425" marT="91425" marB="91425"/>
                </a:tc>
                <a:tc>
                  <a:txBody>
                    <a:bodyPr/>
                    <a:lstStyle/>
                    <a:p>
                      <a:pPr marL="0" lvl="0" indent="0" algn="ctr" rtl="0">
                        <a:spcBef>
                          <a:spcPts val="0"/>
                        </a:spcBef>
                        <a:spcAft>
                          <a:spcPts val="0"/>
                        </a:spcAft>
                        <a:buNone/>
                      </a:pPr>
                      <a:r>
                        <a:rPr lang="en" sz="1800"/>
                        <a:t>w4</a:t>
                      </a:r>
                      <a:endParaRPr sz="1800"/>
                    </a:p>
                  </a:txBody>
                  <a:tcPr marL="91425" marR="91425" marT="91425" marB="91425"/>
                </a:tc>
                <a:tc>
                  <a:txBody>
                    <a:bodyPr/>
                    <a:lstStyle/>
                    <a:p>
                      <a:pPr marL="0" lvl="0" indent="0" algn="ctr" rtl="0">
                        <a:spcBef>
                          <a:spcPts val="0"/>
                        </a:spcBef>
                        <a:spcAft>
                          <a:spcPts val="0"/>
                        </a:spcAft>
                        <a:buNone/>
                      </a:pPr>
                      <a:r>
                        <a:rPr lang="en" sz="1800"/>
                        <a:t>w5</a:t>
                      </a:r>
                      <a:endParaRPr sz="1800"/>
                    </a:p>
                  </a:txBody>
                  <a:tcPr marL="91425" marR="91425" marT="91425" marB="91425"/>
                </a:tc>
                <a:tc>
                  <a:txBody>
                    <a:bodyPr/>
                    <a:lstStyle/>
                    <a:p>
                      <a:pPr marL="0" lvl="0" indent="0" algn="ctr" rtl="0">
                        <a:spcBef>
                          <a:spcPts val="0"/>
                        </a:spcBef>
                        <a:spcAft>
                          <a:spcPts val="0"/>
                        </a:spcAft>
                        <a:buNone/>
                      </a:pPr>
                      <a:r>
                        <a:rPr lang="en" sz="1800"/>
                        <a:t>w6</a:t>
                      </a:r>
                      <a:endParaRPr sz="1800"/>
                    </a:p>
                  </a:txBody>
                  <a:tcPr marL="91425" marR="91425" marT="91425" marB="91425"/>
                </a:tc>
                <a:extLst>
                  <a:ext uri="{0D108BD9-81ED-4DB2-BD59-A6C34878D82A}">
                    <a16:rowId xmlns:a16="http://schemas.microsoft.com/office/drawing/2014/main" val="10000"/>
                  </a:ext>
                </a:extLst>
              </a:tr>
              <a:tr h="535600">
                <a:tc>
                  <a:txBody>
                    <a:bodyPr/>
                    <a:lstStyle/>
                    <a:p>
                      <a:pPr marL="0" lvl="0" indent="0" algn="ctr" rtl="0">
                        <a:spcBef>
                          <a:spcPts val="0"/>
                        </a:spcBef>
                        <a:spcAft>
                          <a:spcPts val="0"/>
                        </a:spcAft>
                        <a:buNone/>
                      </a:pPr>
                      <a:r>
                        <a:rPr lang="en" sz="1800"/>
                        <a:t>D1</a:t>
                      </a:r>
                      <a:endParaRPr sz="1800"/>
                    </a:p>
                  </a:txBody>
                  <a:tcPr marL="91425" marR="91425" marT="91425" marB="91425"/>
                </a:tc>
                <a:tc>
                  <a:txBody>
                    <a:bodyPr/>
                    <a:lstStyle/>
                    <a:p>
                      <a:pPr marL="0" lvl="0" indent="0" algn="ctr" rtl="0">
                        <a:spcBef>
                          <a:spcPts val="0"/>
                        </a:spcBef>
                        <a:spcAft>
                          <a:spcPts val="0"/>
                        </a:spcAft>
                        <a:buNone/>
                      </a:pPr>
                      <a:r>
                        <a:rPr lang="en" sz="1800"/>
                        <a:t>0</a:t>
                      </a:r>
                      <a:endParaRPr sz="1800"/>
                    </a:p>
                  </a:txBody>
                  <a:tcPr marL="91425" marR="91425" marT="91425" marB="91425"/>
                </a:tc>
                <a:tc>
                  <a:txBody>
                    <a:bodyPr/>
                    <a:lstStyle/>
                    <a:p>
                      <a:pPr marL="0" lvl="0" indent="0" algn="ctr" rtl="0">
                        <a:spcBef>
                          <a:spcPts val="0"/>
                        </a:spcBef>
                        <a:spcAft>
                          <a:spcPts val="0"/>
                        </a:spcAft>
                        <a:buNone/>
                      </a:pPr>
                      <a:r>
                        <a:rPr lang="en" sz="1800"/>
                        <a:t>0.157</a:t>
                      </a:r>
                      <a:endParaRPr sz="1800"/>
                    </a:p>
                  </a:txBody>
                  <a:tcPr marL="91425" marR="91425" marT="91425" marB="91425"/>
                </a:tc>
                <a:tc>
                  <a:txBody>
                    <a:bodyPr/>
                    <a:lstStyle/>
                    <a:p>
                      <a:pPr marL="0" lvl="0" indent="0" algn="ctr" rtl="0">
                        <a:spcBef>
                          <a:spcPts val="0"/>
                        </a:spcBef>
                        <a:spcAft>
                          <a:spcPts val="0"/>
                        </a:spcAft>
                        <a:buNone/>
                      </a:pPr>
                      <a:r>
                        <a:rPr lang="en" sz="1800"/>
                        <a:t>0.053</a:t>
                      </a:r>
                      <a:endParaRPr sz="1800"/>
                    </a:p>
                  </a:txBody>
                  <a:tcPr marL="91425" marR="91425" marT="91425" marB="91425"/>
                </a:tc>
                <a:tc>
                  <a:txBody>
                    <a:bodyPr/>
                    <a:lstStyle/>
                    <a:p>
                      <a:pPr marL="0" lvl="0" indent="0" algn="ctr" rtl="0">
                        <a:spcBef>
                          <a:spcPts val="0"/>
                        </a:spcBef>
                        <a:spcAft>
                          <a:spcPts val="0"/>
                        </a:spcAft>
                        <a:buNone/>
                      </a:pPr>
                      <a:r>
                        <a:rPr lang="en" sz="1800"/>
                        <a:t>0</a:t>
                      </a:r>
                      <a:endParaRPr sz="1800"/>
                    </a:p>
                  </a:txBody>
                  <a:tcPr marL="91425" marR="91425" marT="91425" marB="91425"/>
                </a:tc>
                <a:tc>
                  <a:txBody>
                    <a:bodyPr/>
                    <a:lstStyle/>
                    <a:p>
                      <a:pPr marL="0" lvl="0" indent="0" algn="ctr" rtl="0">
                        <a:spcBef>
                          <a:spcPts val="0"/>
                        </a:spcBef>
                        <a:spcAft>
                          <a:spcPts val="0"/>
                        </a:spcAft>
                        <a:buNone/>
                      </a:pPr>
                      <a:r>
                        <a:rPr lang="en" sz="1800"/>
                        <a:t>0.021</a:t>
                      </a:r>
                      <a:endParaRPr sz="1800"/>
                    </a:p>
                  </a:txBody>
                  <a:tcPr marL="91425" marR="91425" marT="91425" marB="91425"/>
                </a:tc>
                <a:tc>
                  <a:txBody>
                    <a:bodyPr/>
                    <a:lstStyle/>
                    <a:p>
                      <a:pPr marL="0" lvl="0" indent="0" algn="ctr" rtl="0">
                        <a:spcBef>
                          <a:spcPts val="0"/>
                        </a:spcBef>
                        <a:spcAft>
                          <a:spcPts val="0"/>
                        </a:spcAft>
                        <a:buNone/>
                      </a:pPr>
                      <a:r>
                        <a:rPr lang="en" sz="1800"/>
                        <a:t>0.251</a:t>
                      </a:r>
                      <a:endParaRPr sz="1800"/>
                    </a:p>
                  </a:txBody>
                  <a:tcPr marL="91425" marR="91425" marT="91425" marB="91425"/>
                </a:tc>
                <a:extLst>
                  <a:ext uri="{0D108BD9-81ED-4DB2-BD59-A6C34878D82A}">
                    <a16:rowId xmlns:a16="http://schemas.microsoft.com/office/drawing/2014/main" val="10001"/>
                  </a:ext>
                </a:extLst>
              </a:tr>
              <a:tr h="535600">
                <a:tc>
                  <a:txBody>
                    <a:bodyPr/>
                    <a:lstStyle/>
                    <a:p>
                      <a:pPr marL="0" lvl="0" indent="0" algn="ctr" rtl="0">
                        <a:spcBef>
                          <a:spcPts val="0"/>
                        </a:spcBef>
                        <a:spcAft>
                          <a:spcPts val="0"/>
                        </a:spcAft>
                        <a:buNone/>
                      </a:pPr>
                      <a:r>
                        <a:rPr lang="en" sz="1800"/>
                        <a:t>D2</a:t>
                      </a:r>
                      <a:endParaRPr sz="1800"/>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sz="1800">
                          <a:solidFill>
                            <a:schemeClr val="dk1"/>
                          </a:solidFill>
                        </a:rPr>
                        <a:t>0.027</a:t>
                      </a:r>
                      <a:endParaRPr sz="1800"/>
                    </a:p>
                  </a:txBody>
                  <a:tcPr marL="91425" marR="91425" marT="91425" marB="91425"/>
                </a:tc>
                <a:tc>
                  <a:txBody>
                    <a:bodyPr/>
                    <a:lstStyle/>
                    <a:p>
                      <a:pPr marL="0" lvl="0" indent="0" algn="ctr" rtl="0">
                        <a:spcBef>
                          <a:spcPts val="0"/>
                        </a:spcBef>
                        <a:spcAft>
                          <a:spcPts val="0"/>
                        </a:spcAft>
                        <a:buNone/>
                      </a:pPr>
                      <a:r>
                        <a:rPr lang="en" sz="1800"/>
                        <a:t>0</a:t>
                      </a:r>
                      <a:endParaRPr sz="1800"/>
                    </a:p>
                  </a:txBody>
                  <a:tcPr marL="91425" marR="91425" marT="91425" marB="91425"/>
                </a:tc>
                <a:tc>
                  <a:txBody>
                    <a:bodyPr/>
                    <a:lstStyle/>
                    <a:p>
                      <a:pPr marL="0" lvl="0" indent="0" algn="ctr" rtl="0">
                        <a:spcBef>
                          <a:spcPts val="0"/>
                        </a:spcBef>
                        <a:spcAft>
                          <a:spcPts val="0"/>
                        </a:spcAft>
                        <a:buNone/>
                      </a:pPr>
                      <a:r>
                        <a:rPr lang="en" sz="1800"/>
                        <a:t>0</a:t>
                      </a:r>
                      <a:endParaRPr sz="1800"/>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sz="1800">
                          <a:solidFill>
                            <a:schemeClr val="dk1"/>
                          </a:solidFill>
                        </a:rPr>
                        <a:t>0.058</a:t>
                      </a:r>
                      <a:endParaRPr sz="1800"/>
                    </a:p>
                  </a:txBody>
                  <a:tcPr marL="91425" marR="91425" marT="91425" marB="91425"/>
                </a:tc>
                <a:tc>
                  <a:txBody>
                    <a:bodyPr/>
                    <a:lstStyle/>
                    <a:p>
                      <a:pPr marL="0" lvl="0" indent="0" algn="ctr" rtl="0">
                        <a:spcBef>
                          <a:spcPts val="0"/>
                        </a:spcBef>
                        <a:spcAft>
                          <a:spcPts val="0"/>
                        </a:spcAft>
                        <a:buNone/>
                      </a:pPr>
                      <a:r>
                        <a:rPr lang="en" sz="1800"/>
                        <a:t>0.027</a:t>
                      </a:r>
                      <a:endParaRPr sz="1800"/>
                    </a:p>
                  </a:txBody>
                  <a:tcPr marL="91425" marR="91425" marT="91425" marB="91425"/>
                </a:tc>
                <a:tc>
                  <a:txBody>
                    <a:bodyPr/>
                    <a:lstStyle/>
                    <a:p>
                      <a:pPr marL="0" lvl="0" indent="0" algn="ctr" rtl="0">
                        <a:spcBef>
                          <a:spcPts val="0"/>
                        </a:spcBef>
                        <a:spcAft>
                          <a:spcPts val="0"/>
                        </a:spcAft>
                        <a:buNone/>
                      </a:pPr>
                      <a:r>
                        <a:rPr lang="en" sz="1800"/>
                        <a:t>0</a:t>
                      </a:r>
                      <a:endParaRPr sz="1800"/>
                    </a:p>
                  </a:txBody>
                  <a:tcPr marL="91425" marR="91425" marT="91425" marB="91425"/>
                </a:tc>
                <a:extLst>
                  <a:ext uri="{0D108BD9-81ED-4DB2-BD59-A6C34878D82A}">
                    <a16:rowId xmlns:a16="http://schemas.microsoft.com/office/drawing/2014/main" val="10002"/>
                  </a:ext>
                </a:extLst>
              </a:tr>
              <a:tr h="535600">
                <a:tc>
                  <a:txBody>
                    <a:bodyPr/>
                    <a:lstStyle/>
                    <a:p>
                      <a:pPr marL="0" lvl="0" indent="0" algn="ctr" rtl="0">
                        <a:spcBef>
                          <a:spcPts val="0"/>
                        </a:spcBef>
                        <a:spcAft>
                          <a:spcPts val="0"/>
                        </a:spcAft>
                        <a:buNone/>
                      </a:pPr>
                      <a:r>
                        <a:rPr lang="en" sz="1800"/>
                        <a:t>D3</a:t>
                      </a:r>
                      <a:endParaRPr sz="1800"/>
                    </a:p>
                  </a:txBody>
                  <a:tcPr marL="91425" marR="91425" marT="91425" marB="91425"/>
                </a:tc>
                <a:tc>
                  <a:txBody>
                    <a:bodyPr/>
                    <a:lstStyle/>
                    <a:p>
                      <a:pPr marL="0" lvl="0" indent="0" algn="ctr" rtl="0">
                        <a:spcBef>
                          <a:spcPts val="0"/>
                        </a:spcBef>
                        <a:spcAft>
                          <a:spcPts val="0"/>
                        </a:spcAft>
                        <a:buNone/>
                      </a:pPr>
                      <a:r>
                        <a:rPr lang="en" sz="1800"/>
                        <a:t>0</a:t>
                      </a:r>
                      <a:endParaRPr sz="1800"/>
                    </a:p>
                  </a:txBody>
                  <a:tcPr marL="91425" marR="91425" marT="91425" marB="91425"/>
                </a:tc>
                <a:tc>
                  <a:txBody>
                    <a:bodyPr/>
                    <a:lstStyle/>
                    <a:p>
                      <a:pPr marL="0" lvl="0" indent="0" algn="ctr" rtl="0">
                        <a:spcBef>
                          <a:spcPts val="0"/>
                        </a:spcBef>
                        <a:spcAft>
                          <a:spcPts val="0"/>
                        </a:spcAft>
                        <a:buNone/>
                      </a:pPr>
                      <a:r>
                        <a:rPr lang="en" sz="1800"/>
                        <a:t>0.058</a:t>
                      </a:r>
                      <a:endParaRPr sz="1800"/>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sz="1800">
                          <a:solidFill>
                            <a:schemeClr val="dk1"/>
                          </a:solidFill>
                        </a:rPr>
                        <a:t>0.053</a:t>
                      </a:r>
                      <a:endParaRPr sz="1800"/>
                    </a:p>
                  </a:txBody>
                  <a:tcPr marL="91425" marR="91425" marT="91425" marB="91425"/>
                </a:tc>
                <a:tc>
                  <a:txBody>
                    <a:bodyPr/>
                    <a:lstStyle/>
                    <a:p>
                      <a:pPr marL="0" lvl="0" indent="0" algn="ctr" rtl="0">
                        <a:spcBef>
                          <a:spcPts val="0"/>
                        </a:spcBef>
                        <a:spcAft>
                          <a:spcPts val="0"/>
                        </a:spcAft>
                        <a:buNone/>
                      </a:pPr>
                      <a:r>
                        <a:rPr lang="en" sz="1800"/>
                        <a:t>0</a:t>
                      </a:r>
                      <a:endParaRPr sz="1800"/>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sz="1800">
                          <a:solidFill>
                            <a:schemeClr val="dk1"/>
                          </a:solidFill>
                        </a:rPr>
                        <a:t>0.027</a:t>
                      </a:r>
                      <a:endParaRPr sz="1800"/>
                    </a:p>
                  </a:txBody>
                  <a:tcPr marL="91425" marR="91425" marT="91425" marB="91425"/>
                </a:tc>
                <a:tc>
                  <a:txBody>
                    <a:bodyPr/>
                    <a:lstStyle/>
                    <a:p>
                      <a:pPr marL="0" lvl="0" indent="0" algn="ctr" rtl="0">
                        <a:spcBef>
                          <a:spcPts val="0"/>
                        </a:spcBef>
                        <a:spcAft>
                          <a:spcPts val="0"/>
                        </a:spcAft>
                        <a:buNone/>
                      </a:pPr>
                      <a:r>
                        <a:rPr lang="en" sz="1800"/>
                        <a:t>0.072</a:t>
                      </a:r>
                      <a:endParaRPr sz="1800"/>
                    </a:p>
                  </a:txBody>
                  <a:tcPr marL="91425" marR="91425" marT="91425" marB="91425"/>
                </a:tc>
                <a:extLst>
                  <a:ext uri="{0D108BD9-81ED-4DB2-BD59-A6C34878D82A}">
                    <a16:rowId xmlns:a16="http://schemas.microsoft.com/office/drawing/2014/main" val="10003"/>
                  </a:ext>
                </a:extLst>
              </a:tr>
              <a:tr h="535600">
                <a:tc>
                  <a:txBody>
                    <a:bodyPr/>
                    <a:lstStyle/>
                    <a:p>
                      <a:pPr marL="0" lvl="0" indent="0" algn="ctr" rtl="0">
                        <a:spcBef>
                          <a:spcPts val="0"/>
                        </a:spcBef>
                        <a:spcAft>
                          <a:spcPts val="0"/>
                        </a:spcAft>
                        <a:buNone/>
                      </a:pPr>
                      <a:r>
                        <a:rPr lang="en" sz="1800"/>
                        <a:t>D4</a:t>
                      </a:r>
                      <a:endParaRPr sz="1800"/>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sz="1800">
                          <a:solidFill>
                            <a:schemeClr val="dk1"/>
                          </a:solidFill>
                        </a:rPr>
                        <a:t>0.002</a:t>
                      </a:r>
                      <a:endParaRPr sz="1800"/>
                    </a:p>
                  </a:txBody>
                  <a:tcPr marL="91425" marR="91425" marT="91425" marB="91425"/>
                </a:tc>
                <a:tc>
                  <a:txBody>
                    <a:bodyPr/>
                    <a:lstStyle/>
                    <a:p>
                      <a:pPr marL="0" lvl="0" indent="0" algn="ctr" rtl="0">
                        <a:spcBef>
                          <a:spcPts val="0"/>
                        </a:spcBef>
                        <a:spcAft>
                          <a:spcPts val="0"/>
                        </a:spcAft>
                        <a:buNone/>
                      </a:pPr>
                      <a:r>
                        <a:rPr lang="en" sz="1800"/>
                        <a:t>0</a:t>
                      </a:r>
                      <a:endParaRPr sz="1800"/>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sz="1800">
                          <a:solidFill>
                            <a:schemeClr val="dk1"/>
                          </a:solidFill>
                        </a:rPr>
                        <a:t>0.157</a:t>
                      </a:r>
                      <a:endParaRPr sz="1800"/>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sz="1800">
                          <a:solidFill>
                            <a:schemeClr val="dk1"/>
                          </a:solidFill>
                        </a:rPr>
                        <a:t>0.027</a:t>
                      </a:r>
                      <a:endParaRPr sz="1800"/>
                    </a:p>
                  </a:txBody>
                  <a:tcPr marL="91425" marR="91425" marT="91425" marB="91425"/>
                </a:tc>
                <a:tc>
                  <a:txBody>
                    <a:bodyPr/>
                    <a:lstStyle/>
                    <a:p>
                      <a:pPr marL="0" lvl="0" indent="0" algn="ctr" rtl="0">
                        <a:spcBef>
                          <a:spcPts val="0"/>
                        </a:spcBef>
                        <a:spcAft>
                          <a:spcPts val="0"/>
                        </a:spcAft>
                        <a:buNone/>
                      </a:pPr>
                      <a:r>
                        <a:rPr lang="en" sz="1800"/>
                        <a:t>0</a:t>
                      </a:r>
                      <a:endParaRPr sz="1800"/>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sz="1800">
                          <a:solidFill>
                            <a:schemeClr val="dk1"/>
                          </a:solidFill>
                        </a:rPr>
                        <a:t>0.157</a:t>
                      </a:r>
                      <a:endParaRPr sz="1800"/>
                    </a:p>
                  </a:txBody>
                  <a:tcPr marL="91425" marR="91425" marT="91425" marB="91425"/>
                </a:tc>
                <a:extLst>
                  <a:ext uri="{0D108BD9-81ED-4DB2-BD59-A6C34878D82A}">
                    <a16:rowId xmlns:a16="http://schemas.microsoft.com/office/drawing/2014/main" val="10004"/>
                  </a:ext>
                </a:extLst>
              </a:tr>
            </a:tbl>
          </a:graphicData>
        </a:graphic>
      </p:graphicFrame>
      <p:pic>
        <p:nvPicPr>
          <p:cNvPr id="2" name="Picture 1" descr="Banking University">
            <a:extLst>
              <a:ext uri="{FF2B5EF4-FFF2-40B4-BE49-F238E27FC236}">
                <a16:creationId xmlns:a16="http://schemas.microsoft.com/office/drawing/2014/main" id="{A000E936-726A-9B32-BF98-CE1299012B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5497" y="4522597"/>
            <a:ext cx="922001" cy="5268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Q1. How is TF-IDF in terms of natural language understanding?</a:t>
            </a:r>
            <a:endParaRPr dirty="0"/>
          </a:p>
          <a:p>
            <a:pPr marL="0" lvl="0" indent="0" algn="l" rtl="0">
              <a:spcBef>
                <a:spcPts val="1200"/>
              </a:spcBef>
              <a:spcAft>
                <a:spcPts val="0"/>
              </a:spcAft>
              <a:buNone/>
            </a:pPr>
            <a:r>
              <a:rPr lang="en" dirty="0"/>
              <a:t>Q2. How is TF-IDF in terms of memory?</a:t>
            </a:r>
            <a:endParaRPr dirty="0"/>
          </a:p>
          <a:p>
            <a:pPr marL="0" lvl="0" indent="0" algn="l" rtl="0">
              <a:spcBef>
                <a:spcPts val="1200"/>
              </a:spcBef>
              <a:spcAft>
                <a:spcPts val="0"/>
              </a:spcAft>
              <a:buNone/>
            </a:pPr>
            <a:endParaRPr dirty="0"/>
          </a:p>
          <a:p>
            <a:pPr marL="0" lvl="0" indent="0" algn="l" rtl="0">
              <a:spcBef>
                <a:spcPts val="1200"/>
              </a:spcBef>
              <a:spcAft>
                <a:spcPts val="1200"/>
              </a:spcAft>
              <a:buNone/>
            </a:pPr>
            <a:endParaRPr dirty="0"/>
          </a:p>
        </p:txBody>
      </p:sp>
      <p:sp>
        <p:nvSpPr>
          <p:cNvPr id="311" name="Google Shape;311;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Questions</a:t>
            </a:r>
            <a:endParaRPr/>
          </a:p>
        </p:txBody>
      </p:sp>
      <p:pic>
        <p:nvPicPr>
          <p:cNvPr id="2" name="Picture 1" descr="Banking University">
            <a:extLst>
              <a:ext uri="{FF2B5EF4-FFF2-40B4-BE49-F238E27FC236}">
                <a16:creationId xmlns:a16="http://schemas.microsoft.com/office/drawing/2014/main" id="{5E6D8AC2-70E0-C819-785B-F9BF3DC036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5497" y="4522597"/>
            <a:ext cx="922001" cy="5268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8"/>
          <p:cNvSpPr txBox="1">
            <a:spLocks noGrp="1"/>
          </p:cNvSpPr>
          <p:nvPr>
            <p:ph type="title"/>
          </p:nvPr>
        </p:nvSpPr>
        <p:spPr>
          <a:xfrm>
            <a:off x="74675" y="52975"/>
            <a:ext cx="2420400" cy="44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SzPct val="54395"/>
              <a:buNone/>
            </a:pPr>
            <a:r>
              <a:rPr lang="en" sz="1820" b="1"/>
              <a:t>Neural Networks</a:t>
            </a:r>
            <a:endParaRPr sz="1820" b="1"/>
          </a:p>
        </p:txBody>
      </p:sp>
      <p:pic>
        <p:nvPicPr>
          <p:cNvPr id="317" name="Google Shape;317;p48"/>
          <p:cNvPicPr preferRelativeResize="0"/>
          <p:nvPr/>
        </p:nvPicPr>
        <p:blipFill>
          <a:blip r:embed="rId3">
            <a:alphaModFix/>
          </a:blip>
          <a:stretch>
            <a:fillRect/>
          </a:stretch>
        </p:blipFill>
        <p:spPr>
          <a:xfrm>
            <a:off x="3971725" y="156725"/>
            <a:ext cx="4266250" cy="2028150"/>
          </a:xfrm>
          <a:prstGeom prst="rect">
            <a:avLst/>
          </a:prstGeom>
          <a:noFill/>
          <a:ln>
            <a:noFill/>
          </a:ln>
        </p:spPr>
      </p:pic>
      <p:pic>
        <p:nvPicPr>
          <p:cNvPr id="318" name="Google Shape;318;p48"/>
          <p:cNvPicPr preferRelativeResize="0"/>
          <p:nvPr/>
        </p:nvPicPr>
        <p:blipFill>
          <a:blip r:embed="rId4">
            <a:alphaModFix/>
          </a:blip>
          <a:stretch>
            <a:fillRect/>
          </a:stretch>
        </p:blipFill>
        <p:spPr>
          <a:xfrm>
            <a:off x="74675" y="2296500"/>
            <a:ext cx="3681051" cy="2713322"/>
          </a:xfrm>
          <a:prstGeom prst="rect">
            <a:avLst/>
          </a:prstGeom>
          <a:noFill/>
          <a:ln>
            <a:noFill/>
          </a:ln>
        </p:spPr>
      </p:pic>
      <p:pic>
        <p:nvPicPr>
          <p:cNvPr id="319" name="Google Shape;319;p48"/>
          <p:cNvPicPr preferRelativeResize="0"/>
          <p:nvPr/>
        </p:nvPicPr>
        <p:blipFill>
          <a:blip r:embed="rId5">
            <a:alphaModFix/>
          </a:blip>
          <a:stretch>
            <a:fillRect/>
          </a:stretch>
        </p:blipFill>
        <p:spPr>
          <a:xfrm>
            <a:off x="74675" y="535075"/>
            <a:ext cx="1967525" cy="682725"/>
          </a:xfrm>
          <a:prstGeom prst="rect">
            <a:avLst/>
          </a:prstGeom>
          <a:noFill/>
          <a:ln>
            <a:noFill/>
          </a:ln>
        </p:spPr>
      </p:pic>
      <p:pic>
        <p:nvPicPr>
          <p:cNvPr id="320" name="Google Shape;320;p48"/>
          <p:cNvPicPr preferRelativeResize="0"/>
          <p:nvPr/>
        </p:nvPicPr>
        <p:blipFill>
          <a:blip r:embed="rId6">
            <a:alphaModFix/>
          </a:blip>
          <a:stretch>
            <a:fillRect/>
          </a:stretch>
        </p:blipFill>
        <p:spPr>
          <a:xfrm>
            <a:off x="2073051" y="535075"/>
            <a:ext cx="1682675" cy="853131"/>
          </a:xfrm>
          <a:prstGeom prst="rect">
            <a:avLst/>
          </a:prstGeom>
          <a:noFill/>
          <a:ln>
            <a:noFill/>
          </a:ln>
        </p:spPr>
      </p:pic>
      <p:pic>
        <p:nvPicPr>
          <p:cNvPr id="321" name="Google Shape;321;p48"/>
          <p:cNvPicPr preferRelativeResize="0"/>
          <p:nvPr/>
        </p:nvPicPr>
        <p:blipFill>
          <a:blip r:embed="rId7">
            <a:alphaModFix/>
          </a:blip>
          <a:stretch>
            <a:fillRect/>
          </a:stretch>
        </p:blipFill>
        <p:spPr>
          <a:xfrm>
            <a:off x="74675" y="1329425"/>
            <a:ext cx="1400365" cy="855450"/>
          </a:xfrm>
          <a:prstGeom prst="rect">
            <a:avLst/>
          </a:prstGeom>
          <a:noFill/>
          <a:ln>
            <a:noFill/>
          </a:ln>
        </p:spPr>
      </p:pic>
      <p:pic>
        <p:nvPicPr>
          <p:cNvPr id="322" name="Google Shape;322;p48"/>
          <p:cNvPicPr preferRelativeResize="0"/>
          <p:nvPr/>
        </p:nvPicPr>
        <p:blipFill>
          <a:blip r:embed="rId8">
            <a:alphaModFix/>
          </a:blip>
          <a:stretch>
            <a:fillRect/>
          </a:stretch>
        </p:blipFill>
        <p:spPr>
          <a:xfrm>
            <a:off x="3929900" y="2648071"/>
            <a:ext cx="3154449" cy="2426929"/>
          </a:xfrm>
          <a:prstGeom prst="rect">
            <a:avLst/>
          </a:prstGeom>
          <a:noFill/>
          <a:ln>
            <a:noFill/>
          </a:ln>
        </p:spPr>
      </p:pic>
      <p:pic>
        <p:nvPicPr>
          <p:cNvPr id="323" name="Google Shape;323;p48"/>
          <p:cNvPicPr preferRelativeResize="0"/>
          <p:nvPr/>
        </p:nvPicPr>
        <p:blipFill>
          <a:blip r:embed="rId9">
            <a:alphaModFix/>
          </a:blip>
          <a:stretch>
            <a:fillRect/>
          </a:stretch>
        </p:blipFill>
        <p:spPr>
          <a:xfrm>
            <a:off x="1650928" y="1742525"/>
            <a:ext cx="1682672" cy="442352"/>
          </a:xfrm>
          <a:prstGeom prst="rect">
            <a:avLst/>
          </a:prstGeom>
          <a:noFill/>
          <a:ln>
            <a:noFill/>
          </a:ln>
        </p:spPr>
      </p:pic>
      <p:pic>
        <p:nvPicPr>
          <p:cNvPr id="324" name="Google Shape;324;p48"/>
          <p:cNvPicPr preferRelativeResize="0"/>
          <p:nvPr/>
        </p:nvPicPr>
        <p:blipFill>
          <a:blip r:embed="rId10">
            <a:alphaModFix/>
          </a:blip>
          <a:stretch>
            <a:fillRect/>
          </a:stretch>
        </p:blipFill>
        <p:spPr>
          <a:xfrm>
            <a:off x="7152425" y="2240687"/>
            <a:ext cx="1868475" cy="1779750"/>
          </a:xfrm>
          <a:prstGeom prst="rect">
            <a:avLst/>
          </a:prstGeom>
          <a:noFill/>
          <a:ln>
            <a:noFill/>
          </a:ln>
        </p:spPr>
      </p:pic>
      <p:pic>
        <p:nvPicPr>
          <p:cNvPr id="325" name="Google Shape;325;p48"/>
          <p:cNvPicPr preferRelativeResize="0"/>
          <p:nvPr/>
        </p:nvPicPr>
        <p:blipFill>
          <a:blip r:embed="rId11">
            <a:alphaModFix/>
          </a:blip>
          <a:stretch>
            <a:fillRect/>
          </a:stretch>
        </p:blipFill>
        <p:spPr>
          <a:xfrm>
            <a:off x="7152425" y="4076225"/>
            <a:ext cx="1400375" cy="1038214"/>
          </a:xfrm>
          <a:prstGeom prst="rect">
            <a:avLst/>
          </a:prstGeom>
          <a:noFill/>
          <a:ln>
            <a:noFill/>
          </a:ln>
        </p:spPr>
      </p:pic>
      <p:pic>
        <p:nvPicPr>
          <p:cNvPr id="2" name="Picture 1" descr="Banking University">
            <a:extLst>
              <a:ext uri="{FF2B5EF4-FFF2-40B4-BE49-F238E27FC236}">
                <a16:creationId xmlns:a16="http://schemas.microsoft.com/office/drawing/2014/main" id="{12C3FA61-BCE9-8F13-0642-CEA4B921090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410742" y="4595332"/>
            <a:ext cx="610158" cy="3486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Questions</a:t>
            </a:r>
            <a:endParaRPr/>
          </a:p>
        </p:txBody>
      </p:sp>
      <p:sp>
        <p:nvSpPr>
          <p:cNvPr id="331" name="Google Shape;331;p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What is the role of activation functions in hidden layers?</a:t>
            </a:r>
            <a:endParaRPr/>
          </a:p>
        </p:txBody>
      </p:sp>
      <p:pic>
        <p:nvPicPr>
          <p:cNvPr id="2" name="Picture 1" descr="Banking University">
            <a:extLst>
              <a:ext uri="{FF2B5EF4-FFF2-40B4-BE49-F238E27FC236}">
                <a16:creationId xmlns:a16="http://schemas.microsoft.com/office/drawing/2014/main" id="{EC0CC7A5-A632-3510-C10B-4A2FFE3C2A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5497" y="4522597"/>
            <a:ext cx="922001" cy="5268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Word embeddings</a:t>
            </a:r>
            <a:endParaRPr/>
          </a:p>
        </p:txBody>
      </p:sp>
      <p:sp>
        <p:nvSpPr>
          <p:cNvPr id="337" name="Google Shape;337;p50"/>
          <p:cNvSpPr txBox="1">
            <a:spLocks noGrp="1"/>
          </p:cNvSpPr>
          <p:nvPr>
            <p:ph type="body" idx="1"/>
          </p:nvPr>
        </p:nvSpPr>
        <p:spPr>
          <a:xfrm>
            <a:off x="311700" y="1152475"/>
            <a:ext cx="8520600" cy="3419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700">
                <a:solidFill>
                  <a:schemeClr val="dk1"/>
                </a:solidFill>
              </a:rPr>
              <a:t>A word embedding is a learned representation of a word such that the words with same meaning have similar representation.</a:t>
            </a:r>
            <a:endParaRPr sz="1700">
              <a:solidFill>
                <a:schemeClr val="dk1"/>
              </a:solidFill>
            </a:endParaRPr>
          </a:p>
          <a:p>
            <a:pPr marL="0" lvl="0" indent="0" algn="l" rtl="0">
              <a:spcBef>
                <a:spcPts val="1200"/>
              </a:spcBef>
              <a:spcAft>
                <a:spcPts val="0"/>
              </a:spcAft>
              <a:buNone/>
            </a:pPr>
            <a:r>
              <a:rPr lang="en" sz="1700">
                <a:solidFill>
                  <a:schemeClr val="dk1"/>
                </a:solidFill>
              </a:rPr>
              <a:t>The geometric relationship between words should reflect the semantic relationship.</a:t>
            </a:r>
            <a:endParaRPr sz="1700">
              <a:solidFill>
                <a:schemeClr val="dk1"/>
              </a:solidFill>
            </a:endParaRPr>
          </a:p>
          <a:p>
            <a:pPr marL="0" lvl="0" indent="0" algn="l" rtl="0">
              <a:spcBef>
                <a:spcPts val="1200"/>
              </a:spcBef>
              <a:spcAft>
                <a:spcPts val="0"/>
              </a:spcAft>
              <a:buNone/>
            </a:pPr>
            <a:r>
              <a:rPr lang="en" sz="1700">
                <a:solidFill>
                  <a:schemeClr val="dk1"/>
                </a:solidFill>
              </a:rPr>
              <a:t>The vocabulary is predefined and learned over a large corpus of text.</a:t>
            </a:r>
            <a:endParaRPr sz="1700">
              <a:solidFill>
                <a:schemeClr val="dk1"/>
              </a:solidFill>
            </a:endParaRPr>
          </a:p>
          <a:p>
            <a:pPr marL="0" lvl="0" indent="0" algn="l" rtl="0">
              <a:spcBef>
                <a:spcPts val="1200"/>
              </a:spcBef>
              <a:spcAft>
                <a:spcPts val="0"/>
              </a:spcAft>
              <a:buNone/>
            </a:pPr>
            <a:endParaRPr sz="1700">
              <a:solidFill>
                <a:schemeClr val="dk1"/>
              </a:solidFill>
            </a:endParaRPr>
          </a:p>
          <a:p>
            <a:pPr marL="0" lvl="0" indent="0" algn="ctr" rtl="0">
              <a:spcBef>
                <a:spcPts val="1200"/>
              </a:spcBef>
              <a:spcAft>
                <a:spcPts val="1200"/>
              </a:spcAft>
              <a:buNone/>
            </a:pPr>
            <a:r>
              <a:rPr lang="en" sz="2200" b="1">
                <a:solidFill>
                  <a:schemeClr val="dk1"/>
                </a:solidFill>
              </a:rPr>
              <a:t>KING   -   MAN   +   WOMAN   =   QUEEN</a:t>
            </a:r>
            <a:endParaRPr sz="2200" b="1">
              <a:solidFill>
                <a:schemeClr val="dk1"/>
              </a:solidFill>
            </a:endParaRPr>
          </a:p>
        </p:txBody>
      </p:sp>
      <p:pic>
        <p:nvPicPr>
          <p:cNvPr id="2" name="Picture 1" descr="Banking University">
            <a:extLst>
              <a:ext uri="{FF2B5EF4-FFF2-40B4-BE49-F238E27FC236}">
                <a16:creationId xmlns:a16="http://schemas.microsoft.com/office/drawing/2014/main" id="{1CCEE4A4-227A-355A-4D7E-340D470DF9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5497" y="4522597"/>
            <a:ext cx="922001" cy="5268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Roboto"/>
                <a:ea typeface="Roboto"/>
                <a:cs typeface="Roboto"/>
                <a:sym typeface="Roboto"/>
              </a:rPr>
              <a:t>Recurrent neural networks</a:t>
            </a:r>
            <a:endParaRPr>
              <a:latin typeface="Roboto"/>
              <a:ea typeface="Roboto"/>
              <a:cs typeface="Roboto"/>
              <a:sym typeface="Roboto"/>
            </a:endParaRPr>
          </a:p>
        </p:txBody>
      </p:sp>
      <p:pic>
        <p:nvPicPr>
          <p:cNvPr id="343" name="Google Shape;343;p51"/>
          <p:cNvPicPr preferRelativeResize="0"/>
          <p:nvPr/>
        </p:nvPicPr>
        <p:blipFill>
          <a:blip r:embed="rId3">
            <a:alphaModFix/>
          </a:blip>
          <a:stretch>
            <a:fillRect/>
          </a:stretch>
        </p:blipFill>
        <p:spPr>
          <a:xfrm>
            <a:off x="346550" y="1017725"/>
            <a:ext cx="4601799" cy="2551200"/>
          </a:xfrm>
          <a:prstGeom prst="rect">
            <a:avLst/>
          </a:prstGeom>
          <a:noFill/>
          <a:ln>
            <a:noFill/>
          </a:ln>
        </p:spPr>
      </p:pic>
      <p:sp>
        <p:nvSpPr>
          <p:cNvPr id="344" name="Google Shape;344;p51"/>
          <p:cNvSpPr txBox="1"/>
          <p:nvPr/>
        </p:nvSpPr>
        <p:spPr>
          <a:xfrm>
            <a:off x="5296825" y="1122100"/>
            <a:ext cx="26067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rPr>
              <a:t>[dog, cat, fox]</a:t>
            </a:r>
            <a:endParaRPr sz="18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 sz="1800">
                <a:solidFill>
                  <a:schemeClr val="dk2"/>
                </a:solidFill>
              </a:rPr>
              <a:t>[[0.1, 0.2, 0.3, 0.4],</a:t>
            </a:r>
            <a:endParaRPr sz="1800">
              <a:solidFill>
                <a:schemeClr val="dk2"/>
              </a:solidFill>
            </a:endParaRPr>
          </a:p>
          <a:p>
            <a:pPr marL="0" lvl="0" indent="0" algn="l" rtl="0">
              <a:spcBef>
                <a:spcPts val="0"/>
              </a:spcBef>
              <a:spcAft>
                <a:spcPts val="0"/>
              </a:spcAft>
              <a:buNone/>
            </a:pPr>
            <a:r>
              <a:rPr lang="en" sz="1800">
                <a:solidFill>
                  <a:schemeClr val="dk2"/>
                </a:solidFill>
              </a:rPr>
              <a:t> [0.5, 0.6, 0.7, 0.8],</a:t>
            </a:r>
            <a:endParaRPr sz="1800">
              <a:solidFill>
                <a:schemeClr val="dk2"/>
              </a:solidFill>
            </a:endParaRPr>
          </a:p>
          <a:p>
            <a:pPr marL="0" lvl="0" indent="0" algn="l" rtl="0">
              <a:spcBef>
                <a:spcPts val="0"/>
              </a:spcBef>
              <a:spcAft>
                <a:spcPts val="0"/>
              </a:spcAft>
              <a:buNone/>
            </a:pPr>
            <a:r>
              <a:rPr lang="en" sz="1800">
                <a:solidFill>
                  <a:schemeClr val="dk2"/>
                </a:solidFill>
              </a:rPr>
              <a:t> [0.9, 0.1, 0,5, 0.7]]</a:t>
            </a:r>
            <a:endParaRPr sz="1800">
              <a:solidFill>
                <a:schemeClr val="dk2"/>
              </a:solidFill>
            </a:endParaRPr>
          </a:p>
        </p:txBody>
      </p:sp>
      <p:sp>
        <p:nvSpPr>
          <p:cNvPr id="345" name="Google Shape;345;p51"/>
          <p:cNvSpPr/>
          <p:nvPr/>
        </p:nvSpPr>
        <p:spPr>
          <a:xfrm>
            <a:off x="381575" y="4077350"/>
            <a:ext cx="678300" cy="678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6" name="Google Shape;346;p51"/>
          <p:cNvSpPr/>
          <p:nvPr/>
        </p:nvSpPr>
        <p:spPr>
          <a:xfrm>
            <a:off x="1943200" y="4077350"/>
            <a:ext cx="332100" cy="678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7" name="Google Shape;347;p51"/>
          <p:cNvSpPr/>
          <p:nvPr/>
        </p:nvSpPr>
        <p:spPr>
          <a:xfrm>
            <a:off x="1611100" y="4077350"/>
            <a:ext cx="332100" cy="6783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8" name="Google Shape;348;p51"/>
          <p:cNvSpPr/>
          <p:nvPr/>
        </p:nvSpPr>
        <p:spPr>
          <a:xfrm>
            <a:off x="2819475" y="4077350"/>
            <a:ext cx="332100" cy="6783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9" name="Google Shape;349;p51"/>
          <p:cNvSpPr/>
          <p:nvPr/>
        </p:nvSpPr>
        <p:spPr>
          <a:xfrm>
            <a:off x="3328125" y="4077350"/>
            <a:ext cx="169500" cy="678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0" name="Google Shape;350;p51"/>
          <p:cNvSpPr/>
          <p:nvPr/>
        </p:nvSpPr>
        <p:spPr>
          <a:xfrm>
            <a:off x="3158625" y="4077350"/>
            <a:ext cx="169500" cy="6783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1" name="Google Shape;351;p51"/>
          <p:cNvSpPr/>
          <p:nvPr/>
        </p:nvSpPr>
        <p:spPr>
          <a:xfrm>
            <a:off x="3983825" y="4077350"/>
            <a:ext cx="332100" cy="6783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2" name="Google Shape;352;p51"/>
          <p:cNvSpPr/>
          <p:nvPr/>
        </p:nvSpPr>
        <p:spPr>
          <a:xfrm>
            <a:off x="4315913" y="4077350"/>
            <a:ext cx="169500" cy="6783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3" name="Google Shape;353;p51"/>
          <p:cNvSpPr/>
          <p:nvPr/>
        </p:nvSpPr>
        <p:spPr>
          <a:xfrm>
            <a:off x="4550450" y="4077350"/>
            <a:ext cx="81000" cy="678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4" name="Google Shape;354;p51"/>
          <p:cNvSpPr/>
          <p:nvPr/>
        </p:nvSpPr>
        <p:spPr>
          <a:xfrm>
            <a:off x="4469450" y="4077350"/>
            <a:ext cx="81000" cy="6783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355" name="Google Shape;355;p51"/>
          <p:cNvCxnSpPr>
            <a:stCxn id="345" idx="3"/>
            <a:endCxn id="347" idx="1"/>
          </p:cNvCxnSpPr>
          <p:nvPr/>
        </p:nvCxnSpPr>
        <p:spPr>
          <a:xfrm>
            <a:off x="1059875" y="4416500"/>
            <a:ext cx="551100" cy="0"/>
          </a:xfrm>
          <a:prstGeom prst="straightConnector1">
            <a:avLst/>
          </a:prstGeom>
          <a:noFill/>
          <a:ln w="9525" cap="flat" cmpd="sng">
            <a:solidFill>
              <a:schemeClr val="dk2"/>
            </a:solidFill>
            <a:prstDash val="solid"/>
            <a:round/>
            <a:headEnd type="none" w="med" len="med"/>
            <a:tailEnd type="triangle" w="med" len="med"/>
          </a:ln>
        </p:spPr>
      </p:cxnSp>
      <p:cxnSp>
        <p:nvCxnSpPr>
          <p:cNvPr id="356" name="Google Shape;356;p51"/>
          <p:cNvCxnSpPr/>
          <p:nvPr/>
        </p:nvCxnSpPr>
        <p:spPr>
          <a:xfrm>
            <a:off x="2290825" y="4416500"/>
            <a:ext cx="551100" cy="0"/>
          </a:xfrm>
          <a:prstGeom prst="straightConnector1">
            <a:avLst/>
          </a:prstGeom>
          <a:noFill/>
          <a:ln w="9525" cap="flat" cmpd="sng">
            <a:solidFill>
              <a:schemeClr val="dk2"/>
            </a:solidFill>
            <a:prstDash val="solid"/>
            <a:round/>
            <a:headEnd type="none" w="med" len="med"/>
            <a:tailEnd type="triangle" w="med" len="med"/>
          </a:ln>
        </p:spPr>
      </p:cxnSp>
      <p:cxnSp>
        <p:nvCxnSpPr>
          <p:cNvPr id="357" name="Google Shape;357;p51"/>
          <p:cNvCxnSpPr/>
          <p:nvPr/>
        </p:nvCxnSpPr>
        <p:spPr>
          <a:xfrm>
            <a:off x="3458200" y="4416500"/>
            <a:ext cx="551100" cy="0"/>
          </a:xfrm>
          <a:prstGeom prst="straightConnector1">
            <a:avLst/>
          </a:prstGeom>
          <a:noFill/>
          <a:ln w="9525" cap="flat" cmpd="sng">
            <a:solidFill>
              <a:schemeClr val="dk2"/>
            </a:solidFill>
            <a:prstDash val="solid"/>
            <a:round/>
            <a:headEnd type="none" w="med" len="med"/>
            <a:tailEnd type="triangle" w="med" len="med"/>
          </a:ln>
        </p:spPr>
      </p:cxnSp>
      <p:pic>
        <p:nvPicPr>
          <p:cNvPr id="2" name="Picture 1" descr="Banking University">
            <a:extLst>
              <a:ext uri="{FF2B5EF4-FFF2-40B4-BE49-F238E27FC236}">
                <a16:creationId xmlns:a16="http://schemas.microsoft.com/office/drawing/2014/main" id="{EEECEF38-79B0-6225-7A2C-2F7022691E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5497" y="4522597"/>
            <a:ext cx="922001" cy="5268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Demo</a:t>
            </a:r>
            <a:endParaRPr/>
          </a:p>
        </p:txBody>
      </p:sp>
      <p:sp>
        <p:nvSpPr>
          <p:cNvPr id="363" name="Google Shape;363;p5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Text autocomplete</a:t>
            </a:r>
            <a:endParaRPr/>
          </a:p>
          <a:p>
            <a:pPr marL="457200" lvl="0" indent="-342900" algn="l" rtl="0">
              <a:spcBef>
                <a:spcPts val="1200"/>
              </a:spcBef>
              <a:spcAft>
                <a:spcPts val="0"/>
              </a:spcAft>
              <a:buSzPts val="1800"/>
              <a:buChar char="-"/>
            </a:pPr>
            <a:r>
              <a:rPr lang="en"/>
              <a:t>Word2Vec</a:t>
            </a:r>
            <a:endParaRPr/>
          </a:p>
          <a:p>
            <a:pPr marL="457200" lvl="0" indent="-342900" algn="l" rtl="0">
              <a:spcBef>
                <a:spcPts val="0"/>
              </a:spcBef>
              <a:spcAft>
                <a:spcPts val="0"/>
              </a:spcAft>
              <a:buSzPts val="1800"/>
              <a:buChar char="-"/>
            </a:pPr>
            <a:r>
              <a:rPr lang="en"/>
              <a:t>RNN - LSTM</a:t>
            </a:r>
            <a:endParaRPr/>
          </a:p>
          <a:p>
            <a:pPr marL="457200" lvl="0" indent="-342900" algn="l" rtl="0">
              <a:spcBef>
                <a:spcPts val="0"/>
              </a:spcBef>
              <a:spcAft>
                <a:spcPts val="0"/>
              </a:spcAft>
              <a:buSzPts val="1800"/>
              <a:buChar char="-"/>
            </a:pPr>
            <a:r>
              <a:rPr lang="en"/>
              <a:t>Evaluation</a:t>
            </a:r>
            <a:endParaRPr/>
          </a:p>
        </p:txBody>
      </p:sp>
      <p:pic>
        <p:nvPicPr>
          <p:cNvPr id="2" name="Picture 1" descr="Banking University">
            <a:extLst>
              <a:ext uri="{FF2B5EF4-FFF2-40B4-BE49-F238E27FC236}">
                <a16:creationId xmlns:a16="http://schemas.microsoft.com/office/drawing/2014/main" id="{C4A47977-8C0F-D45F-48DB-705C07591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5497" y="4522597"/>
            <a:ext cx="922001" cy="5268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Transformers</a:t>
            </a:r>
            <a:endParaRPr/>
          </a:p>
        </p:txBody>
      </p:sp>
      <p:sp>
        <p:nvSpPr>
          <p:cNvPr id="369" name="Google Shape;369;p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0"/>
              </a:spcAft>
              <a:buNone/>
            </a:pPr>
            <a:r>
              <a:rPr lang="en"/>
              <a:t>Like the RNNs, transformers can handle distant information </a:t>
            </a:r>
            <a:endParaRPr/>
          </a:p>
          <a:p>
            <a:pPr marL="0" lvl="0" indent="0" algn="l" rtl="0">
              <a:spcBef>
                <a:spcPts val="1200"/>
              </a:spcBef>
              <a:spcAft>
                <a:spcPts val="0"/>
              </a:spcAft>
              <a:buNone/>
            </a:pPr>
            <a:r>
              <a:rPr lang="en"/>
              <a:t>RNNs struggle with long sequence data.</a:t>
            </a:r>
            <a:endParaRPr/>
          </a:p>
          <a:p>
            <a:pPr marL="0" lvl="0" indent="0" algn="l" rtl="0">
              <a:spcBef>
                <a:spcPts val="1200"/>
              </a:spcBef>
              <a:spcAft>
                <a:spcPts val="0"/>
              </a:spcAft>
              <a:buNone/>
            </a:pPr>
            <a:r>
              <a:rPr lang="en"/>
              <a:t>Transformers are not based on recurrent connections  </a:t>
            </a:r>
            <a:endParaRPr/>
          </a:p>
          <a:p>
            <a:pPr marL="0" lvl="0" indent="0" algn="l" rtl="0">
              <a:spcBef>
                <a:spcPts val="1200"/>
              </a:spcBef>
              <a:spcAft>
                <a:spcPts val="0"/>
              </a:spcAft>
              <a:buNone/>
            </a:pPr>
            <a:r>
              <a:rPr lang="en"/>
              <a:t>Transformers are more efficient to implement at scale </a:t>
            </a:r>
            <a:endParaRPr/>
          </a:p>
          <a:p>
            <a:pPr marL="0" lvl="0" indent="0" algn="l" rtl="0">
              <a:spcBef>
                <a:spcPts val="1200"/>
              </a:spcBef>
              <a:spcAft>
                <a:spcPts val="0"/>
              </a:spcAft>
              <a:buNone/>
            </a:pPr>
            <a:r>
              <a:rPr lang="en"/>
              <a:t>Transformers are made up of stacks of transformer blocks, each of which is a multilayer network made by combining: </a:t>
            </a:r>
            <a:endParaRPr/>
          </a:p>
          <a:p>
            <a:pPr marL="0" lvl="0" indent="0" algn="l" rtl="0">
              <a:spcBef>
                <a:spcPts val="1200"/>
              </a:spcBef>
              <a:spcAft>
                <a:spcPts val="0"/>
              </a:spcAft>
              <a:buNone/>
            </a:pPr>
            <a:r>
              <a:rPr lang="en"/>
              <a:t>● simple linear layers </a:t>
            </a:r>
            <a:endParaRPr/>
          </a:p>
          <a:p>
            <a:pPr marL="0" lvl="0" indent="0" algn="l" rtl="0">
              <a:spcBef>
                <a:spcPts val="1200"/>
              </a:spcBef>
              <a:spcAft>
                <a:spcPts val="0"/>
              </a:spcAft>
              <a:buNone/>
            </a:pPr>
            <a:r>
              <a:rPr lang="en"/>
              <a:t>● feedforward networks </a:t>
            </a:r>
            <a:endParaRPr/>
          </a:p>
          <a:p>
            <a:pPr marL="0" lvl="0" indent="0" algn="l" rtl="0">
              <a:spcBef>
                <a:spcPts val="1200"/>
              </a:spcBef>
              <a:spcAft>
                <a:spcPts val="0"/>
              </a:spcAft>
              <a:buNone/>
            </a:pPr>
            <a:r>
              <a:rPr lang="en"/>
              <a:t>● self-attention layers </a:t>
            </a:r>
            <a:endParaRPr/>
          </a:p>
          <a:p>
            <a:pPr marL="0" lvl="0" indent="0" algn="l" rtl="0">
              <a:spcBef>
                <a:spcPts val="1200"/>
              </a:spcBef>
              <a:spcAft>
                <a:spcPts val="1200"/>
              </a:spcAft>
              <a:buNone/>
            </a:pPr>
            <a:r>
              <a:rPr lang="en"/>
              <a:t>Self-attention allows a network to directly extract and use information from arbitrarily large contexts without the need to pass it through intermediate recurrent connections as in RNNs</a:t>
            </a:r>
            <a:endParaRPr/>
          </a:p>
        </p:txBody>
      </p:sp>
      <p:pic>
        <p:nvPicPr>
          <p:cNvPr id="2" name="Picture 1" descr="Banking University">
            <a:extLst>
              <a:ext uri="{FF2B5EF4-FFF2-40B4-BE49-F238E27FC236}">
                <a16:creationId xmlns:a16="http://schemas.microsoft.com/office/drawing/2014/main" id="{43864BFE-A26B-E569-BCB9-FB28F990BE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5497" y="4522597"/>
            <a:ext cx="922001" cy="5268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Transformers</a:t>
            </a:r>
            <a:endParaRPr/>
          </a:p>
          <a:p>
            <a:pPr marL="0" lvl="0" indent="0" algn="l" rtl="0">
              <a:spcBef>
                <a:spcPts val="0"/>
              </a:spcBef>
              <a:spcAft>
                <a:spcPts val="0"/>
              </a:spcAft>
              <a:buNone/>
            </a:pPr>
            <a:endParaRPr/>
          </a:p>
        </p:txBody>
      </p:sp>
      <p:pic>
        <p:nvPicPr>
          <p:cNvPr id="375" name="Google Shape;375;p54"/>
          <p:cNvPicPr preferRelativeResize="0"/>
          <p:nvPr/>
        </p:nvPicPr>
        <p:blipFill>
          <a:blip r:embed="rId3">
            <a:alphaModFix/>
          </a:blip>
          <a:stretch>
            <a:fillRect/>
          </a:stretch>
        </p:blipFill>
        <p:spPr>
          <a:xfrm>
            <a:off x="152400" y="1170125"/>
            <a:ext cx="8839200" cy="3476752"/>
          </a:xfrm>
          <a:prstGeom prst="rect">
            <a:avLst/>
          </a:prstGeom>
          <a:noFill/>
          <a:ln>
            <a:noFill/>
          </a:ln>
        </p:spPr>
      </p:pic>
      <p:pic>
        <p:nvPicPr>
          <p:cNvPr id="2" name="Picture 1" descr="Banking University">
            <a:extLst>
              <a:ext uri="{FF2B5EF4-FFF2-40B4-BE49-F238E27FC236}">
                <a16:creationId xmlns:a16="http://schemas.microsoft.com/office/drawing/2014/main" id="{DA4004D7-7154-0F65-C4EC-8577ED09AE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5497" y="4522597"/>
            <a:ext cx="922001" cy="5268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Questions?</a:t>
            </a:r>
            <a:endParaRPr/>
          </a:p>
        </p:txBody>
      </p:sp>
      <p:sp>
        <p:nvSpPr>
          <p:cNvPr id="381" name="Google Shape;381;p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Gradient descent - black-box tool</a:t>
            </a:r>
            <a:endParaRPr/>
          </a:p>
        </p:txBody>
      </p:sp>
      <p:sp>
        <p:nvSpPr>
          <p:cNvPr id="85" name="Google Shape;85;p17"/>
          <p:cNvSpPr txBox="1">
            <a:spLocks noGrp="1"/>
          </p:cNvSpPr>
          <p:nvPr>
            <p:ph type="body" idx="1"/>
          </p:nvPr>
        </p:nvSpPr>
        <p:spPr>
          <a:xfrm>
            <a:off x="311700" y="1152475"/>
            <a:ext cx="8520600" cy="3412500"/>
          </a:xfrm>
          <a:prstGeom prst="rect">
            <a:avLst/>
          </a:prstGeom>
        </p:spPr>
        <p:txBody>
          <a:bodyPr spcFirstLastPara="1" wrap="square" lIns="91425" tIns="91425" rIns="91425" bIns="91425" anchor="t" anchorCtr="0">
            <a:normAutofit/>
          </a:bodyPr>
          <a:lstStyle/>
          <a:p>
            <a:pPr marL="285750" indent="-285750"/>
            <a:r>
              <a:rPr lang="en" dirty="0"/>
              <a:t>The most popular learning method in Machine Learning</a:t>
            </a:r>
            <a:endParaRPr dirty="0"/>
          </a:p>
          <a:p>
            <a:pPr marL="285750" indent="-285750">
              <a:spcBef>
                <a:spcPts val="1200"/>
              </a:spcBef>
            </a:pPr>
            <a:r>
              <a:rPr lang="en" dirty="0"/>
              <a:t>Used in many algorithms from classical ML algorithms to deep neural networks</a:t>
            </a:r>
            <a:endParaRPr dirty="0"/>
          </a:p>
          <a:p>
            <a:pPr marL="285750" indent="-285750">
              <a:spcBef>
                <a:spcPts val="1200"/>
              </a:spcBef>
            </a:pPr>
            <a:r>
              <a:rPr lang="en" dirty="0"/>
              <a:t>Many people use it but do not understand it</a:t>
            </a: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lnSpc>
                <a:spcPct val="100000"/>
              </a:lnSpc>
              <a:spcBef>
                <a:spcPts val="1200"/>
              </a:spcBef>
              <a:spcAft>
                <a:spcPts val="0"/>
              </a:spcAft>
              <a:buNone/>
            </a:pPr>
            <a:r>
              <a:rPr lang="en" sz="2200" b="1" dirty="0">
                <a:solidFill>
                  <a:schemeClr val="dk1"/>
                </a:solidFill>
              </a:rPr>
              <a:t>Gradient descent - a way to minimize an objective function</a:t>
            </a:r>
            <a:endParaRPr sz="1200" b="1" dirty="0"/>
          </a:p>
        </p:txBody>
      </p:sp>
      <p:pic>
        <p:nvPicPr>
          <p:cNvPr id="2" name="Picture 1" descr="Banking University">
            <a:extLst>
              <a:ext uri="{FF2B5EF4-FFF2-40B4-BE49-F238E27FC236}">
                <a16:creationId xmlns:a16="http://schemas.microsoft.com/office/drawing/2014/main" id="{9149C68A-FB95-DCB5-51B9-8B346C2AFC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6115" y="4409916"/>
            <a:ext cx="1140885" cy="6519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US" b="1" dirty="0"/>
              <a:t>What is a derivative?</a:t>
            </a:r>
            <a:br>
              <a:rPr lang="en-US" b="1" dirty="0"/>
            </a:br>
            <a:br>
              <a:rPr lang="en-US" dirty="0"/>
            </a:br>
            <a:endParaRPr dirty="0"/>
          </a:p>
        </p:txBody>
      </p:sp>
      <p:pic>
        <p:nvPicPr>
          <p:cNvPr id="2" name="Picture 1" descr="Banking University">
            <a:extLst>
              <a:ext uri="{FF2B5EF4-FFF2-40B4-BE49-F238E27FC236}">
                <a16:creationId xmlns:a16="http://schemas.microsoft.com/office/drawing/2014/main" id="{F0F7E9E7-64CF-F914-58C6-5A2FD7DFB1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6115" y="4409916"/>
            <a:ext cx="1140885" cy="65193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6695719-86A0-56BE-A831-7A2E9F365648}"/>
              </a:ext>
            </a:extLst>
          </p:cNvPr>
          <p:cNvSpPr txBox="1"/>
          <p:nvPr/>
        </p:nvSpPr>
        <p:spPr>
          <a:xfrm>
            <a:off x="311700" y="1017725"/>
            <a:ext cx="8520599" cy="523220"/>
          </a:xfrm>
          <a:prstGeom prst="rect">
            <a:avLst/>
          </a:prstGeom>
          <a:noFill/>
        </p:spPr>
        <p:txBody>
          <a:bodyPr wrap="square" rtlCol="0">
            <a:spAutoFit/>
          </a:bodyPr>
          <a:lstStyle/>
          <a:p>
            <a:r>
              <a:rPr lang="en-US" dirty="0"/>
              <a:t>The derivative of a function gives us a measure of how the function changes with respect to its independent variable (usually x).</a:t>
            </a:r>
          </a:p>
        </p:txBody>
      </p:sp>
      <p:pic>
        <p:nvPicPr>
          <p:cNvPr id="3074" name="Picture 2">
            <a:extLst>
              <a:ext uri="{FF2B5EF4-FFF2-40B4-BE49-F238E27FC236}">
                <a16:creationId xmlns:a16="http://schemas.microsoft.com/office/drawing/2014/main" id="{48C4C337-38D9-5DBC-C61A-9B46892A4C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7786" y="1752653"/>
            <a:ext cx="4628033" cy="30853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nking University">
            <a:extLst>
              <a:ext uri="{FF2B5EF4-FFF2-40B4-BE49-F238E27FC236}">
                <a16:creationId xmlns:a16="http://schemas.microsoft.com/office/drawing/2014/main" id="{5B1B37E3-0805-7D63-BD11-6A91446A41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6115" y="4409916"/>
            <a:ext cx="1140885" cy="6519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C3D941D-73B5-BFBB-F500-D3A134450E91}"/>
              </a:ext>
            </a:extLst>
          </p:cNvPr>
          <p:cNvSpPr txBox="1"/>
          <p:nvPr/>
        </p:nvSpPr>
        <p:spPr>
          <a:xfrm>
            <a:off x="423950" y="300462"/>
            <a:ext cx="4572000" cy="355803"/>
          </a:xfrm>
          <a:prstGeom prst="rect">
            <a:avLst/>
          </a:prstGeom>
          <a:noFill/>
        </p:spPr>
        <p:txBody>
          <a:bodyPr wrap="square">
            <a:spAutoFit/>
          </a:bodyPr>
          <a:lstStyle/>
          <a:p>
            <a:pPr algn="l">
              <a:lnSpc>
                <a:spcPts val="1800"/>
              </a:lnSpc>
              <a:buNone/>
            </a:pPr>
            <a:r>
              <a:rPr lang="en-US" sz="2400" b="1" i="0" dirty="0">
                <a:solidFill>
                  <a:srgbClr val="242424"/>
                </a:solidFill>
                <a:effectLst/>
                <a:latin typeface="Proxima Nova" panose="020B0604020202020204" charset="0"/>
              </a:rPr>
              <a:t>A visual intuition</a:t>
            </a:r>
          </a:p>
        </p:txBody>
      </p:sp>
      <p:pic>
        <p:nvPicPr>
          <p:cNvPr id="1028" name="Picture 4">
            <a:extLst>
              <a:ext uri="{FF2B5EF4-FFF2-40B4-BE49-F238E27FC236}">
                <a16:creationId xmlns:a16="http://schemas.microsoft.com/office/drawing/2014/main" id="{B3C1622C-4190-753B-1255-22E1350E77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4096" y="1599507"/>
            <a:ext cx="2480210" cy="194448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3A7858-EDD6-5218-C9CC-C0423BB22E5F}"/>
              </a:ext>
            </a:extLst>
          </p:cNvPr>
          <p:cNvSpPr txBox="1"/>
          <p:nvPr/>
        </p:nvSpPr>
        <p:spPr>
          <a:xfrm>
            <a:off x="307571" y="781981"/>
            <a:ext cx="4572000" cy="738664"/>
          </a:xfrm>
          <a:prstGeom prst="rect">
            <a:avLst/>
          </a:prstGeom>
          <a:noFill/>
        </p:spPr>
        <p:txBody>
          <a:bodyPr wrap="square">
            <a:spAutoFit/>
          </a:bodyPr>
          <a:lstStyle/>
          <a:p>
            <a:r>
              <a:rPr lang="en-US" b="0" i="0" dirty="0">
                <a:solidFill>
                  <a:srgbClr val="242424"/>
                </a:solidFill>
                <a:effectLst/>
                <a:latin typeface="+mj-lt"/>
              </a:rPr>
              <a:t>Consider the curve of a function f(x). Choose two points on it: x and x + h. The slope between these two points can be described by the mean slope.</a:t>
            </a:r>
            <a:endParaRPr lang="en-US" dirty="0">
              <a:latin typeface="+mj-lt"/>
            </a:endParaRPr>
          </a:p>
        </p:txBody>
      </p:sp>
      <p:pic>
        <p:nvPicPr>
          <p:cNvPr id="1030" name="Picture 6">
            <a:extLst>
              <a:ext uri="{FF2B5EF4-FFF2-40B4-BE49-F238E27FC236}">
                <a16:creationId xmlns:a16="http://schemas.microsoft.com/office/drawing/2014/main" id="{09852664-E3F6-2F57-7BEE-B1B6F7DC2D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1106" y="1746885"/>
            <a:ext cx="1828800" cy="5524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AA75218-9236-BB6A-A54C-D47C4AE7D0A2}"/>
              </a:ext>
            </a:extLst>
          </p:cNvPr>
          <p:cNvSpPr txBox="1"/>
          <p:nvPr/>
        </p:nvSpPr>
        <p:spPr>
          <a:xfrm>
            <a:off x="307571" y="2453305"/>
            <a:ext cx="4572000" cy="1169551"/>
          </a:xfrm>
          <a:prstGeom prst="rect">
            <a:avLst/>
          </a:prstGeom>
          <a:noFill/>
        </p:spPr>
        <p:txBody>
          <a:bodyPr wrap="square">
            <a:spAutoFit/>
          </a:bodyPr>
          <a:lstStyle/>
          <a:p>
            <a:r>
              <a:rPr lang="en-US" b="0" i="0" dirty="0">
                <a:solidFill>
                  <a:srgbClr val="242424"/>
                </a:solidFill>
                <a:effectLst/>
                <a:latin typeface="+mj-lt"/>
              </a:rPr>
              <a:t>Here, h is the distance between the two points in the x-direction. As we reduce h, we bring the two points closer and closer together, and the average slope converges to a single value. This value, in the limit where h → 0, is the derivative.</a:t>
            </a:r>
            <a:endParaRPr lang="en-US" dirty="0">
              <a:latin typeface="+mj-lt"/>
            </a:endParaRPr>
          </a:p>
        </p:txBody>
      </p:sp>
      <p:pic>
        <p:nvPicPr>
          <p:cNvPr id="12" name="Picture 11">
            <a:extLst>
              <a:ext uri="{FF2B5EF4-FFF2-40B4-BE49-F238E27FC236}">
                <a16:creationId xmlns:a16="http://schemas.microsoft.com/office/drawing/2014/main" id="{DD1DF72A-619E-3BCF-220F-CBB0C878E47D}"/>
              </a:ext>
            </a:extLst>
          </p:cNvPr>
          <p:cNvPicPr>
            <a:picLocks noChangeAspect="1"/>
          </p:cNvPicPr>
          <p:nvPr/>
        </p:nvPicPr>
        <p:blipFill>
          <a:blip r:embed="rId5"/>
          <a:stretch>
            <a:fillRect/>
          </a:stretch>
        </p:blipFill>
        <p:spPr>
          <a:xfrm>
            <a:off x="839586" y="3622856"/>
            <a:ext cx="3291840" cy="870191"/>
          </a:xfrm>
          <a:prstGeom prst="rect">
            <a:avLst/>
          </a:prstGeom>
        </p:spPr>
      </p:pic>
      <p:sp>
        <p:nvSpPr>
          <p:cNvPr id="13" name="TextBox 12">
            <a:extLst>
              <a:ext uri="{FF2B5EF4-FFF2-40B4-BE49-F238E27FC236}">
                <a16:creationId xmlns:a16="http://schemas.microsoft.com/office/drawing/2014/main" id="{F13F362E-74FA-8C4E-76DC-3BF86581439C}"/>
              </a:ext>
            </a:extLst>
          </p:cNvPr>
          <p:cNvSpPr txBox="1"/>
          <p:nvPr/>
        </p:nvSpPr>
        <p:spPr>
          <a:xfrm>
            <a:off x="0" y="4792407"/>
            <a:ext cx="7822276" cy="261610"/>
          </a:xfrm>
          <a:prstGeom prst="rect">
            <a:avLst/>
          </a:prstGeom>
          <a:noFill/>
        </p:spPr>
        <p:txBody>
          <a:bodyPr wrap="square" rtlCol="0">
            <a:spAutoFit/>
          </a:bodyPr>
          <a:lstStyle/>
          <a:p>
            <a:r>
              <a:rPr lang="en-US" sz="1100" dirty="0"/>
              <a:t>Source:  </a:t>
            </a:r>
            <a:r>
              <a:rPr lang="en-US" sz="1100" dirty="0">
                <a:hlinkClick r:id="rId6"/>
              </a:rPr>
              <a:t>https://medium.com/@julioaraujo.guel/derivatives-the-heart-of-change-46bbbd8fad97</a:t>
            </a:r>
            <a:r>
              <a:rPr lang="en-US" sz="1100" dirty="0"/>
              <a:t> </a:t>
            </a:r>
          </a:p>
        </p:txBody>
      </p:sp>
    </p:spTree>
    <p:extLst>
      <p:ext uri="{BB962C8B-B14F-4D97-AF65-F5344CB8AC3E}">
        <p14:creationId xmlns:p14="http://schemas.microsoft.com/office/powerpoint/2010/main" val="3787754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9"/>
          <p:cNvPicPr preferRelativeResize="0"/>
          <p:nvPr/>
        </p:nvPicPr>
        <p:blipFill>
          <a:blip r:embed="rId3">
            <a:alphaModFix/>
          </a:blip>
          <a:stretch>
            <a:fillRect/>
          </a:stretch>
        </p:blipFill>
        <p:spPr>
          <a:xfrm>
            <a:off x="4152900" y="152400"/>
            <a:ext cx="4838700" cy="4838700"/>
          </a:xfrm>
          <a:prstGeom prst="rect">
            <a:avLst/>
          </a:prstGeom>
          <a:noFill/>
          <a:ln>
            <a:noFill/>
          </a:ln>
        </p:spPr>
      </p:pic>
      <p:sp>
        <p:nvSpPr>
          <p:cNvPr id="99" name="Google Shape;99;p19"/>
          <p:cNvSpPr txBox="1"/>
          <p:nvPr/>
        </p:nvSpPr>
        <p:spPr>
          <a:xfrm>
            <a:off x="243925" y="292725"/>
            <a:ext cx="3638100" cy="4209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 sz="2100" i="1" dirty="0">
                <a:solidFill>
                  <a:schemeClr val="dk1"/>
                </a:solidFill>
                <a:latin typeface="Roboto SemiBold"/>
                <a:ea typeface="Roboto SemiBold"/>
                <a:cs typeface="Roboto SemiBold"/>
                <a:sym typeface="Roboto SemiBold"/>
              </a:rPr>
              <a:t>Speed - Acceleration</a:t>
            </a:r>
            <a:endParaRPr sz="2600" i="1" dirty="0">
              <a:solidFill>
                <a:schemeClr val="dk1"/>
              </a:solidFill>
              <a:latin typeface="Roboto SemiBold"/>
              <a:ea typeface="Roboto SemiBold"/>
              <a:cs typeface="Roboto SemiBold"/>
              <a:sym typeface="Roboto SemiBold"/>
            </a:endParaRPr>
          </a:p>
          <a:p>
            <a:pPr marL="0" lvl="0" indent="0" algn="l" rtl="0">
              <a:spcBef>
                <a:spcPts val="400"/>
              </a:spcBef>
              <a:spcAft>
                <a:spcPts val="0"/>
              </a:spcAft>
              <a:buNone/>
            </a:pPr>
            <a:endParaRPr sz="1800" dirty="0">
              <a:solidFill>
                <a:schemeClr val="dk1"/>
              </a:solidFill>
              <a:latin typeface="Roboto SemiBold"/>
              <a:ea typeface="Roboto SemiBold"/>
              <a:cs typeface="Roboto SemiBold"/>
              <a:sym typeface="Roboto SemiBold"/>
            </a:endParaRPr>
          </a:p>
          <a:p>
            <a:pPr marL="0" lvl="0" indent="0" algn="l" rtl="0">
              <a:spcBef>
                <a:spcPts val="0"/>
              </a:spcBef>
              <a:spcAft>
                <a:spcPts val="0"/>
              </a:spcAft>
              <a:buNone/>
            </a:pPr>
            <a:r>
              <a:rPr lang="en" sz="1800" dirty="0">
                <a:solidFill>
                  <a:schemeClr val="dk1"/>
                </a:solidFill>
                <a:latin typeface="Roboto SemiBold"/>
                <a:ea typeface="Roboto SemiBold"/>
                <a:cs typeface="Roboto SemiBold"/>
                <a:sym typeface="Roboto SemiBold"/>
              </a:rPr>
              <a:t>T - Time (measured in seconds)</a:t>
            </a:r>
            <a:endParaRPr sz="1800" dirty="0">
              <a:solidFill>
                <a:schemeClr val="dk1"/>
              </a:solidFill>
              <a:latin typeface="Roboto SemiBold"/>
              <a:ea typeface="Roboto SemiBold"/>
              <a:cs typeface="Roboto SemiBold"/>
              <a:sym typeface="Roboto SemiBold"/>
            </a:endParaRPr>
          </a:p>
          <a:p>
            <a:pPr marL="0" lvl="0" indent="0" algn="l" rtl="0">
              <a:spcBef>
                <a:spcPts val="0"/>
              </a:spcBef>
              <a:spcAft>
                <a:spcPts val="0"/>
              </a:spcAft>
              <a:buNone/>
            </a:pPr>
            <a:r>
              <a:rPr lang="en" sz="1800" dirty="0">
                <a:solidFill>
                  <a:schemeClr val="dk1"/>
                </a:solidFill>
                <a:latin typeface="Roboto SemiBold"/>
                <a:ea typeface="Roboto SemiBold"/>
                <a:cs typeface="Roboto SemiBold"/>
                <a:sym typeface="Roboto SemiBold"/>
              </a:rPr>
              <a:t>V - speed (km/h * 10)</a:t>
            </a:r>
            <a:endParaRPr sz="1800" dirty="0">
              <a:solidFill>
                <a:schemeClr val="dk1"/>
              </a:solidFill>
              <a:latin typeface="Roboto SemiBold"/>
              <a:ea typeface="Roboto SemiBold"/>
              <a:cs typeface="Roboto SemiBold"/>
              <a:sym typeface="Roboto SemiBold"/>
            </a:endParaRPr>
          </a:p>
          <a:p>
            <a:pPr marL="0" lvl="0" indent="0" algn="l" rtl="0">
              <a:spcBef>
                <a:spcPts val="0"/>
              </a:spcBef>
              <a:spcAft>
                <a:spcPts val="0"/>
              </a:spcAft>
              <a:buNone/>
            </a:pPr>
            <a:endParaRPr sz="1800" dirty="0">
              <a:solidFill>
                <a:schemeClr val="dk1"/>
              </a:solidFill>
              <a:latin typeface="Roboto SemiBold"/>
              <a:ea typeface="Roboto SemiBold"/>
              <a:cs typeface="Roboto SemiBold"/>
              <a:sym typeface="Roboto SemiBold"/>
            </a:endParaRPr>
          </a:p>
          <a:p>
            <a:pPr marL="0" lvl="0" indent="0" algn="l" rtl="0">
              <a:spcBef>
                <a:spcPts val="0"/>
              </a:spcBef>
              <a:spcAft>
                <a:spcPts val="0"/>
              </a:spcAft>
              <a:buNone/>
            </a:pPr>
            <a:endParaRPr sz="1800" dirty="0">
              <a:solidFill>
                <a:schemeClr val="dk1"/>
              </a:solidFill>
              <a:latin typeface="Roboto SemiBold"/>
              <a:ea typeface="Roboto SemiBold"/>
              <a:cs typeface="Roboto SemiBold"/>
              <a:sym typeface="Roboto SemiBold"/>
            </a:endParaRPr>
          </a:p>
          <a:p>
            <a:pPr marL="0" lvl="0" indent="0" algn="l" rtl="0">
              <a:spcBef>
                <a:spcPts val="0"/>
              </a:spcBef>
              <a:spcAft>
                <a:spcPts val="0"/>
              </a:spcAft>
              <a:buNone/>
            </a:pPr>
            <a:endParaRPr sz="1800" dirty="0">
              <a:solidFill>
                <a:schemeClr val="dk1"/>
              </a:solidFill>
              <a:latin typeface="Roboto SemiBold"/>
              <a:ea typeface="Roboto SemiBold"/>
              <a:cs typeface="Roboto SemiBold"/>
              <a:sym typeface="Roboto SemiBold"/>
            </a:endParaRPr>
          </a:p>
          <a:p>
            <a:pPr marL="0" lvl="0" indent="0" algn="l" rtl="0">
              <a:spcBef>
                <a:spcPts val="0"/>
              </a:spcBef>
              <a:spcAft>
                <a:spcPts val="0"/>
              </a:spcAft>
              <a:buNone/>
            </a:pPr>
            <a:r>
              <a:rPr lang="en" sz="1800" dirty="0">
                <a:solidFill>
                  <a:schemeClr val="dk1"/>
                </a:solidFill>
                <a:latin typeface="Roboto SemiBold"/>
                <a:ea typeface="Roboto SemiBold"/>
                <a:cs typeface="Roboto SemiBold"/>
                <a:sym typeface="Roboto SemiBold"/>
              </a:rPr>
              <a:t>Interval 0 - 3s:</a:t>
            </a:r>
            <a:endParaRPr sz="1800" dirty="0">
              <a:solidFill>
                <a:schemeClr val="dk1"/>
              </a:solidFill>
              <a:latin typeface="Roboto SemiBold"/>
              <a:ea typeface="Roboto SemiBold"/>
              <a:cs typeface="Roboto SemiBold"/>
              <a:sym typeface="Roboto SemiBold"/>
            </a:endParaRPr>
          </a:p>
          <a:p>
            <a:pPr marL="0" lvl="0" indent="0" algn="l" rtl="0">
              <a:spcBef>
                <a:spcPts val="0"/>
              </a:spcBef>
              <a:spcAft>
                <a:spcPts val="0"/>
              </a:spcAft>
              <a:buNone/>
            </a:pPr>
            <a:r>
              <a:rPr lang="en" sz="1800" dirty="0">
                <a:solidFill>
                  <a:schemeClr val="dk1"/>
                </a:solidFill>
                <a:latin typeface="Roboto SemiBold"/>
                <a:ea typeface="Roboto SemiBold"/>
                <a:cs typeface="Roboto SemiBold"/>
                <a:sym typeface="Roboto SemiBold"/>
              </a:rPr>
              <a:t>1.5s - acceleration</a:t>
            </a:r>
            <a:endParaRPr sz="1800" dirty="0">
              <a:solidFill>
                <a:schemeClr val="dk1"/>
              </a:solidFill>
              <a:latin typeface="Roboto SemiBold"/>
              <a:ea typeface="Roboto SemiBold"/>
              <a:cs typeface="Roboto SemiBold"/>
              <a:sym typeface="Roboto SemiBold"/>
            </a:endParaRPr>
          </a:p>
          <a:p>
            <a:pPr marL="0" lvl="0" indent="0" algn="l" rtl="0">
              <a:spcBef>
                <a:spcPts val="0"/>
              </a:spcBef>
              <a:spcAft>
                <a:spcPts val="0"/>
              </a:spcAft>
              <a:buNone/>
            </a:pPr>
            <a:r>
              <a:rPr lang="en" sz="1800" dirty="0">
                <a:solidFill>
                  <a:schemeClr val="dk1"/>
                </a:solidFill>
                <a:latin typeface="Roboto SemiBold"/>
                <a:ea typeface="Roboto SemiBold"/>
                <a:cs typeface="Roboto SemiBold"/>
                <a:sym typeface="Roboto SemiBold"/>
              </a:rPr>
              <a:t>1.5s - break</a:t>
            </a:r>
            <a:endParaRPr sz="1800" dirty="0">
              <a:solidFill>
                <a:schemeClr val="dk1"/>
              </a:solidFill>
              <a:latin typeface="Roboto SemiBold"/>
              <a:ea typeface="Roboto SemiBold"/>
              <a:cs typeface="Roboto SemiBold"/>
              <a:sym typeface="Roboto SemiBold"/>
            </a:endParaRPr>
          </a:p>
          <a:p>
            <a:pPr marL="0" lvl="0" indent="0" algn="l" rtl="0">
              <a:spcBef>
                <a:spcPts val="0"/>
              </a:spcBef>
              <a:spcAft>
                <a:spcPts val="0"/>
              </a:spcAft>
              <a:buNone/>
            </a:pPr>
            <a:endParaRPr sz="1800" dirty="0">
              <a:solidFill>
                <a:schemeClr val="dk1"/>
              </a:solidFill>
              <a:latin typeface="Roboto SemiBold"/>
              <a:ea typeface="Roboto SemiBold"/>
              <a:cs typeface="Roboto SemiBold"/>
              <a:sym typeface="Roboto SemiBold"/>
            </a:endParaRPr>
          </a:p>
          <a:p>
            <a:pPr marL="0" lvl="0" indent="0" algn="l" rtl="0">
              <a:spcBef>
                <a:spcPts val="0"/>
              </a:spcBef>
              <a:spcAft>
                <a:spcPts val="0"/>
              </a:spcAft>
              <a:buNone/>
            </a:pPr>
            <a:endParaRPr sz="1800" dirty="0">
              <a:solidFill>
                <a:schemeClr val="dk1"/>
              </a:solidFill>
              <a:latin typeface="Roboto SemiBold"/>
              <a:ea typeface="Roboto SemiBold"/>
              <a:cs typeface="Roboto SemiBold"/>
              <a:sym typeface="Roboto SemiBold"/>
            </a:endParaRPr>
          </a:p>
          <a:p>
            <a:pPr marL="0" lvl="0" indent="0" algn="l" rtl="0">
              <a:spcBef>
                <a:spcPts val="0"/>
              </a:spcBef>
              <a:spcAft>
                <a:spcPts val="0"/>
              </a:spcAft>
              <a:buNone/>
            </a:pPr>
            <a:r>
              <a:rPr lang="en" sz="1800" dirty="0">
                <a:solidFill>
                  <a:schemeClr val="dk1"/>
                </a:solidFill>
                <a:latin typeface="Roboto SemiBold"/>
                <a:ea typeface="Roboto SemiBold"/>
                <a:cs typeface="Roboto SemiBold"/>
                <a:sym typeface="Roboto SemiBold"/>
              </a:rPr>
              <a:t>V: [0 : 3] -&gt; [0 : 9]</a:t>
            </a:r>
            <a:endParaRPr sz="1800" dirty="0">
              <a:solidFill>
                <a:schemeClr val="dk1"/>
              </a:solidFill>
              <a:latin typeface="Roboto SemiBold"/>
              <a:ea typeface="Roboto SemiBold"/>
              <a:cs typeface="Roboto SemiBold"/>
              <a:sym typeface="Roboto SemiBold"/>
            </a:endParaRPr>
          </a:p>
          <a:p>
            <a:pPr marL="0" lvl="0" indent="0" algn="l" rtl="0">
              <a:spcBef>
                <a:spcPts val="0"/>
              </a:spcBef>
              <a:spcAft>
                <a:spcPts val="0"/>
              </a:spcAft>
              <a:buNone/>
            </a:pPr>
            <a:r>
              <a:rPr lang="en" sz="1800" dirty="0">
                <a:solidFill>
                  <a:schemeClr val="dk1"/>
                </a:solidFill>
                <a:latin typeface="Roboto SemiBold"/>
                <a:ea typeface="Roboto SemiBold"/>
                <a:cs typeface="Roboto SemiBold"/>
                <a:sym typeface="Roboto SemiBold"/>
              </a:rPr>
              <a:t>V(T) = 4T(3 - T)</a:t>
            </a:r>
            <a:endParaRPr sz="1800" dirty="0">
              <a:solidFill>
                <a:schemeClr val="dk1"/>
              </a:solidFill>
              <a:latin typeface="Roboto SemiBold"/>
              <a:ea typeface="Roboto SemiBold"/>
              <a:cs typeface="Roboto SemiBold"/>
              <a:sym typeface="Roboto SemiBold"/>
            </a:endParaRPr>
          </a:p>
        </p:txBody>
      </p:sp>
      <p:pic>
        <p:nvPicPr>
          <p:cNvPr id="6" name="Picture 5" descr="Banking University">
            <a:extLst>
              <a:ext uri="{FF2B5EF4-FFF2-40B4-BE49-F238E27FC236}">
                <a16:creationId xmlns:a16="http://schemas.microsoft.com/office/drawing/2014/main" id="{B1250DD0-56BD-E312-CDBB-4E277C1497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6115" y="4409916"/>
            <a:ext cx="1140885" cy="6519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20"/>
          <p:cNvPicPr preferRelativeResize="0"/>
          <p:nvPr/>
        </p:nvPicPr>
        <p:blipFill>
          <a:blip r:embed="rId3">
            <a:alphaModFix/>
          </a:blip>
          <a:stretch>
            <a:fillRect/>
          </a:stretch>
        </p:blipFill>
        <p:spPr>
          <a:xfrm>
            <a:off x="3565975" y="1032025"/>
            <a:ext cx="5360474" cy="3580926"/>
          </a:xfrm>
          <a:prstGeom prst="rect">
            <a:avLst/>
          </a:prstGeom>
          <a:noFill/>
          <a:ln>
            <a:noFill/>
          </a:ln>
        </p:spPr>
      </p:pic>
      <p:sp>
        <p:nvSpPr>
          <p:cNvPr id="105" name="Google Shape;105;p20"/>
          <p:cNvSpPr txBox="1"/>
          <p:nvPr/>
        </p:nvSpPr>
        <p:spPr>
          <a:xfrm>
            <a:off x="466950" y="397250"/>
            <a:ext cx="3240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solidFill>
                  <a:schemeClr val="dk1"/>
                </a:solidFill>
                <a:latin typeface="Open Sans SemiBold"/>
                <a:ea typeface="Open Sans SemiBold"/>
                <a:cs typeface="Open Sans SemiBold"/>
                <a:sym typeface="Open Sans SemiBold"/>
              </a:rPr>
              <a:t>Example: </a:t>
            </a:r>
            <a:r>
              <a:rPr lang="en" sz="1800" i="1" dirty="0">
                <a:solidFill>
                  <a:schemeClr val="dk1"/>
                </a:solidFill>
                <a:latin typeface="Open Sans SemiBold"/>
                <a:ea typeface="Open Sans SemiBold"/>
                <a:cs typeface="Open Sans SemiBold"/>
                <a:sym typeface="Open Sans SemiBold"/>
              </a:rPr>
              <a:t>v(t) = 4t(3 - t)</a:t>
            </a:r>
            <a:endParaRPr sz="1800" i="1" dirty="0">
              <a:solidFill>
                <a:schemeClr val="dk1"/>
              </a:solidFill>
              <a:latin typeface="Open Sans SemiBold"/>
              <a:ea typeface="Open Sans SemiBold"/>
              <a:cs typeface="Open Sans SemiBold"/>
              <a:sym typeface="Open Sans SemiBold"/>
            </a:endParaRPr>
          </a:p>
        </p:txBody>
      </p:sp>
      <p:pic>
        <p:nvPicPr>
          <p:cNvPr id="106" name="Google Shape;106;p20"/>
          <p:cNvPicPr preferRelativeResize="0"/>
          <p:nvPr/>
        </p:nvPicPr>
        <p:blipFill>
          <a:blip r:embed="rId4">
            <a:alphaModFix/>
          </a:blip>
          <a:stretch>
            <a:fillRect/>
          </a:stretch>
        </p:blipFill>
        <p:spPr>
          <a:xfrm>
            <a:off x="611725" y="897400"/>
            <a:ext cx="1513325" cy="4124850"/>
          </a:xfrm>
          <a:prstGeom prst="rect">
            <a:avLst/>
          </a:prstGeom>
          <a:noFill/>
          <a:ln>
            <a:noFill/>
          </a:ln>
        </p:spPr>
      </p:pic>
      <p:pic>
        <p:nvPicPr>
          <p:cNvPr id="2" name="Picture 1" descr="Banking University">
            <a:extLst>
              <a:ext uri="{FF2B5EF4-FFF2-40B4-BE49-F238E27FC236}">
                <a16:creationId xmlns:a16="http://schemas.microsoft.com/office/drawing/2014/main" id="{EA8ACABB-EE62-B9A6-D8E9-82BE676AEE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5497" y="4522597"/>
            <a:ext cx="922001" cy="5268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82A01-FB21-1445-2B69-A60359B12EB4}"/>
              </a:ext>
            </a:extLst>
          </p:cNvPr>
          <p:cNvSpPr>
            <a:spLocks noGrp="1"/>
          </p:cNvSpPr>
          <p:nvPr>
            <p:ph type="title"/>
          </p:nvPr>
        </p:nvSpPr>
        <p:spPr/>
        <p:txBody>
          <a:bodyPr>
            <a:normAutofit fontScale="90000"/>
          </a:bodyPr>
          <a:lstStyle/>
          <a:p>
            <a:r>
              <a:rPr lang="en-US" dirty="0"/>
              <a:t>Gradient descent</a:t>
            </a:r>
          </a:p>
        </p:txBody>
      </p:sp>
      <p:pic>
        <p:nvPicPr>
          <p:cNvPr id="4098" name="Picture 2" descr="Image by Author">
            <a:extLst>
              <a:ext uri="{FF2B5EF4-FFF2-40B4-BE49-F238E27FC236}">
                <a16:creationId xmlns:a16="http://schemas.microsoft.com/office/drawing/2014/main" id="{6072C393-E7A1-4D86-23A1-2F6AC1B1D5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9952" y="1158997"/>
            <a:ext cx="5744095" cy="254295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B206D10-1E05-2D8D-22AE-43F5CBC87771}"/>
              </a:ext>
            </a:extLst>
          </p:cNvPr>
          <p:cNvSpPr txBox="1"/>
          <p:nvPr/>
        </p:nvSpPr>
        <p:spPr>
          <a:xfrm>
            <a:off x="436447" y="3627099"/>
            <a:ext cx="8395853" cy="954107"/>
          </a:xfrm>
          <a:prstGeom prst="rect">
            <a:avLst/>
          </a:prstGeom>
          <a:noFill/>
        </p:spPr>
        <p:txBody>
          <a:bodyPr wrap="square">
            <a:spAutoFit/>
          </a:bodyPr>
          <a:lstStyle/>
          <a:p>
            <a:r>
              <a:rPr lang="en-US" b="0" i="0" dirty="0">
                <a:solidFill>
                  <a:srgbClr val="2A2A2A"/>
                </a:solidFill>
                <a:effectLst/>
                <a:latin typeface="Work Sans" panose="020F0502020204030204" pitchFamily="2" charset="0"/>
              </a:rPr>
              <a:t>As the name suggests minimum is the lowest value in a set and maximum is the highest value. </a:t>
            </a:r>
            <a:r>
              <a:rPr lang="en-US" b="1" i="0" dirty="0">
                <a:solidFill>
                  <a:srgbClr val="2A2A2A"/>
                </a:solidFill>
                <a:effectLst/>
                <a:latin typeface="Work Sans" panose="020F0502020204030204" pitchFamily="2" charset="0"/>
              </a:rPr>
              <a:t>Global</a:t>
            </a:r>
            <a:r>
              <a:rPr lang="en-US" b="0" i="0" dirty="0">
                <a:solidFill>
                  <a:srgbClr val="2A2A2A"/>
                </a:solidFill>
                <a:effectLst/>
                <a:latin typeface="Work Sans" panose="020F0502020204030204" pitchFamily="2" charset="0"/>
              </a:rPr>
              <a:t> means it is true for the entire set and </a:t>
            </a:r>
            <a:r>
              <a:rPr lang="en-US" b="1" i="0" dirty="0">
                <a:solidFill>
                  <a:srgbClr val="2A2A2A"/>
                </a:solidFill>
                <a:effectLst/>
                <a:latin typeface="Work Sans" panose="020F0502020204030204" pitchFamily="2" charset="0"/>
              </a:rPr>
              <a:t>local</a:t>
            </a:r>
            <a:r>
              <a:rPr lang="en-US" b="0" i="0" dirty="0">
                <a:solidFill>
                  <a:srgbClr val="2A2A2A"/>
                </a:solidFill>
                <a:effectLst/>
                <a:latin typeface="Work Sans" panose="020F0502020204030204" pitchFamily="2" charset="0"/>
              </a:rPr>
              <a:t> means it is true in some vicinity. A function can have multiple local maxima and minima. </a:t>
            </a:r>
            <a:r>
              <a:rPr lang="en-US" b="1" i="0" dirty="0">
                <a:solidFill>
                  <a:srgbClr val="2A2A2A"/>
                </a:solidFill>
                <a:effectLst/>
                <a:latin typeface="Work Sans" panose="020F0502020204030204" pitchFamily="2" charset="0"/>
              </a:rPr>
              <a:t>However there can be only one global maximum as well as minimum.</a:t>
            </a:r>
            <a:endParaRPr lang="en-US" b="1" dirty="0"/>
          </a:p>
        </p:txBody>
      </p:sp>
      <p:pic>
        <p:nvPicPr>
          <p:cNvPr id="8" name="Picture 7" descr="Banking University">
            <a:extLst>
              <a:ext uri="{FF2B5EF4-FFF2-40B4-BE49-F238E27FC236}">
                <a16:creationId xmlns:a16="http://schemas.microsoft.com/office/drawing/2014/main" id="{3E0E06A9-2FC8-B7F8-3724-333D770C19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6239" y="4372508"/>
            <a:ext cx="1140885" cy="6519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5757276-59C8-BE26-E51F-C682ABB47D7F}"/>
              </a:ext>
            </a:extLst>
          </p:cNvPr>
          <p:cNvSpPr txBox="1"/>
          <p:nvPr/>
        </p:nvSpPr>
        <p:spPr>
          <a:xfrm>
            <a:off x="66501" y="4716665"/>
            <a:ext cx="7190509" cy="276999"/>
          </a:xfrm>
          <a:prstGeom prst="rect">
            <a:avLst/>
          </a:prstGeom>
          <a:noFill/>
        </p:spPr>
        <p:txBody>
          <a:bodyPr wrap="square" rtlCol="0">
            <a:spAutoFit/>
          </a:bodyPr>
          <a:lstStyle/>
          <a:p>
            <a:r>
              <a:rPr lang="en-US" sz="1200" dirty="0"/>
              <a:t>Source: </a:t>
            </a:r>
            <a:r>
              <a:rPr lang="en-US" sz="1200" dirty="0">
                <a:hlinkClick r:id="rId4"/>
              </a:rPr>
              <a:t>https://towardsdatascience.com/gradient-descent-unraveled-3274c895d12d-2/</a:t>
            </a:r>
            <a:r>
              <a:rPr lang="en-US" sz="1200" dirty="0"/>
              <a:t> </a:t>
            </a:r>
          </a:p>
        </p:txBody>
      </p:sp>
    </p:spTree>
    <p:extLst>
      <p:ext uri="{BB962C8B-B14F-4D97-AF65-F5344CB8AC3E}">
        <p14:creationId xmlns:p14="http://schemas.microsoft.com/office/powerpoint/2010/main" val="32129534"/>
      </p:ext>
    </p:extLst>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826</TotalTime>
  <Words>2398</Words>
  <Application>Microsoft Office PowerPoint</Application>
  <PresentationFormat>On-screen Show (16:9)</PresentationFormat>
  <Paragraphs>251</Paragraphs>
  <Slides>39</Slides>
  <Notes>34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Open Sans SemiBold</vt:lpstr>
      <vt:lpstr>Roboto</vt:lpstr>
      <vt:lpstr>Arial</vt:lpstr>
      <vt:lpstr>Roboto SemiBold</vt:lpstr>
      <vt:lpstr>Times New Roman</vt:lpstr>
      <vt:lpstr>Work Sans</vt:lpstr>
      <vt:lpstr>Open Sans Medium</vt:lpstr>
      <vt:lpstr>Proxima Nova</vt:lpstr>
      <vt:lpstr>Spearmint</vt:lpstr>
      <vt:lpstr>Banking University</vt:lpstr>
      <vt:lpstr>What is important to get</vt:lpstr>
      <vt:lpstr>Content</vt:lpstr>
      <vt:lpstr>Gradient descent - black-box tool</vt:lpstr>
      <vt:lpstr>What is a derivative?  </vt:lpstr>
      <vt:lpstr>PowerPoint Presentation</vt:lpstr>
      <vt:lpstr>PowerPoint Presentation</vt:lpstr>
      <vt:lpstr>PowerPoint Presentation</vt:lpstr>
      <vt:lpstr>Gradient descent</vt:lpstr>
      <vt:lpstr>What is a gradient? </vt:lpstr>
      <vt:lpstr>PowerPoint Presentation</vt:lpstr>
      <vt:lpstr>Gradient descent steps</vt:lpstr>
      <vt:lpstr>PowerPoint Presentation</vt:lpstr>
      <vt:lpstr>PowerPoint Presentation</vt:lpstr>
      <vt:lpstr>Linear regression </vt:lpstr>
      <vt:lpstr>Q1. Gradient descent variants</vt:lpstr>
      <vt:lpstr>Gradient descent variants</vt:lpstr>
      <vt:lpstr>Gradient descent variants</vt:lpstr>
      <vt:lpstr>Q2. Starting point</vt:lpstr>
      <vt:lpstr>Q2. Starting point</vt:lpstr>
      <vt:lpstr>Q2. Starting point</vt:lpstr>
      <vt:lpstr>Q3. Will GD conduct to ZERO error?</vt:lpstr>
      <vt:lpstr>Q4. We always need global minimum? </vt:lpstr>
      <vt:lpstr>Q4. We always need global minimum?</vt:lpstr>
      <vt:lpstr>Local and global minim</vt:lpstr>
      <vt:lpstr>Text features</vt:lpstr>
      <vt:lpstr>PowerPoint Presentation</vt:lpstr>
      <vt:lpstr>PowerPoint Presentation</vt:lpstr>
      <vt:lpstr>PowerPoint Presentation</vt:lpstr>
      <vt:lpstr>Output example</vt:lpstr>
      <vt:lpstr>Questions</vt:lpstr>
      <vt:lpstr>Neural Networks</vt:lpstr>
      <vt:lpstr>Questions</vt:lpstr>
      <vt:lpstr>Word embeddings</vt:lpstr>
      <vt:lpstr>Recurrent neural networks</vt:lpstr>
      <vt:lpstr>Demo</vt:lpstr>
      <vt:lpstr>Transformers</vt:lpstr>
      <vt:lpstr>Transformers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Robert-Ionut VATASOIU</dc:creator>
  <cp:lastModifiedBy>Robert Ionut Vatasoiu</cp:lastModifiedBy>
  <cp:revision>4</cp:revision>
  <dcterms:modified xsi:type="dcterms:W3CDTF">2025-09-24T21:28:11Z</dcterms:modified>
</cp:coreProperties>
</file>